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7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</p:sldIdLst>
  <p:sldSz cx="9144000" cy="6858000" type="screen4x3"/>
  <p:notesSz cx="6858000" cy="9144000"/>
  <p:embeddedFontLst>
    <p:embeddedFont>
      <p:font typeface="Libre Baskerville" panose="02000000000000000000" pitchFamily="2" charset="0"/>
      <p:regular r:id="rId80"/>
      <p:bold r:id="rId81"/>
      <p:italic r:id="rId82"/>
      <p:boldItalic r:id="rId83"/>
    </p:embeddedFont>
    <p:embeddedFont>
      <p:font typeface="Times" panose="02020603050405020304" pitchFamily="18" charset="0"/>
      <p:regular r:id="rId84"/>
      <p:bold r:id="rId85"/>
      <p:italic r:id="rId86"/>
      <p:boldItalic r:id="rId87"/>
    </p:embeddedFont>
    <p:embeddedFont>
      <p:font typeface="Verdana" panose="020B0604030504040204" pitchFamily="3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2" roundtripDataSignature="AMtx7mjCleFdvturyL22NkgR8mOYFgbZ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B2DF2E-3A09-4DF0-A51B-DAE3CE928590}">
  <a:tblStyle styleId="{ADB2DF2E-3A09-4DF0-A51B-DAE3CE92859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65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font" Target="fonts/font11.fntdata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customschemas.google.com/relationships/presentationmetadata" Target="meta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8.fntdata"/><Relationship Id="rId61" Type="http://schemas.openxmlformats.org/officeDocument/2006/relationships/slide" Target="slides/slide59.xml"/><Relationship Id="rId82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What kind of model is good for describing layers and partitions? UML Class diagrams!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What kind of model is good for describing layers and partitions? UML Class diagrams!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7" name="Google Shape;5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6" name="Google Shape;56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8" name="Google Shape;59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0" name="Google Shape;61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9" name="Google Shape;61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8" name="Google Shape;69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7" name="Google Shape;71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6" name="Google Shape;72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5" name="Google Shape;73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0" name="Google Shape;750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Added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3512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Added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964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Added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1501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Added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5355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Added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6291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Added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11116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Added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5833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Added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/>
          </a:p>
        </p:txBody>
      </p:sp>
      <p:sp>
        <p:nvSpPr>
          <p:cNvPr id="766" name="Google Shape;766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Added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/>
          </a:p>
        </p:txBody>
      </p:sp>
      <p:sp>
        <p:nvSpPr>
          <p:cNvPr id="773" name="Google Shape;773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9" name="Google Shape;779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Added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/>
          </a:p>
        </p:txBody>
      </p:sp>
      <p:sp>
        <p:nvSpPr>
          <p:cNvPr id="780" name="Google Shape;780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Added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/>
          </a:p>
        </p:txBody>
      </p:sp>
      <p:sp>
        <p:nvSpPr>
          <p:cNvPr id="787" name="Google Shape;787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Added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/>
          </a:p>
        </p:txBody>
      </p:sp>
      <p:sp>
        <p:nvSpPr>
          <p:cNvPr id="796" name="Google Shape;796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Added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/>
          </a:p>
        </p:txBody>
      </p:sp>
      <p:sp>
        <p:nvSpPr>
          <p:cNvPr id="805" name="Google Shape;805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Added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 2025</a:t>
            </a:r>
            <a:endParaRPr dirty="0"/>
          </a:p>
        </p:txBody>
      </p:sp>
      <p:sp>
        <p:nvSpPr>
          <p:cNvPr id="814" name="Google Shape;814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" name="Google Shape;82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3" name="Google Shape;82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6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6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6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6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6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7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7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7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7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747" y="6487366"/>
            <a:ext cx="9131300" cy="3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3"/>
          <p:cNvSpPr/>
          <p:nvPr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rgbClr val="FFE1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63" descr="header_UTM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500" y="106363"/>
            <a:ext cx="1195388" cy="39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3" descr="header_ur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1169894"/>
            <a:ext cx="2376488" cy="255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5"/>
          <p:cNvSpPr txBox="1"/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Terima Kasih</a:t>
            </a:r>
            <a:endParaRPr sz="5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atas keprihatinan anda</a:t>
            </a:r>
            <a:endParaRPr sz="2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“I Care, You Care, We Care”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7" y="6487366"/>
            <a:ext cx="9131300" cy="3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75"/>
          <p:cNvSpPr txBox="1">
            <a:spLocks noGrp="1"/>
          </p:cNvSpPr>
          <p:nvPr>
            <p:ph type="dt" idx="10"/>
          </p:nvPr>
        </p:nvSpPr>
        <p:spPr>
          <a:xfrm>
            <a:off x="0" y="6600451"/>
            <a:ext cx="15476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75"/>
          <p:cNvSpPr txBox="1">
            <a:spLocks noGrp="1"/>
          </p:cNvSpPr>
          <p:nvPr>
            <p:ph type="sldNum" idx="12"/>
          </p:nvPr>
        </p:nvSpPr>
        <p:spPr>
          <a:xfrm>
            <a:off x="8316416" y="6600451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75"/>
          <p:cNvSpPr/>
          <p:nvPr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rgbClr val="FFE1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75" descr="header_UT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" y="106363"/>
            <a:ext cx="1195388" cy="39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5" descr="header_ur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09650"/>
            <a:ext cx="2376488" cy="38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3008" y="53788"/>
            <a:ext cx="580837" cy="43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75" descr="PNG_new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4633" y="26894"/>
            <a:ext cx="504056" cy="4773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5"/>
          <p:cNvSpPr txBox="1">
            <a:spLocks noGrp="1"/>
          </p:cNvSpPr>
          <p:nvPr>
            <p:ph type="ftr" idx="11"/>
          </p:nvPr>
        </p:nvSpPr>
        <p:spPr>
          <a:xfrm>
            <a:off x="2281520" y="6647328"/>
            <a:ext cx="47049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Module 7: Object-Oriented Detailed Design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US" sz="4000">
                <a:solidFill>
                  <a:schemeClr val="dk2"/>
                </a:solidFill>
              </a:rPr>
              <a:t>Software Engineering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 sz="2800"/>
              <a:t>Faculty of Computing,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 sz="2800"/>
              <a:t>Universiti Teknologi Malaysia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Some Fundamental Design Principles</a:t>
            </a:r>
            <a:endParaRPr/>
          </a:p>
        </p:txBody>
      </p:sp>
      <p:sp>
        <p:nvSpPr>
          <p:cNvPr id="194" name="Google Shape;194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Navigation visibility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Describes which objects can interact with each other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Coupling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Measures how closely classes are linked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Cohesion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Measures the consistency of functions in a class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Separation of responsibilities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Divides a class into several highly cohesive classes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197" name="Google Shape;197;p1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Coupling and Cohesion of Subsystems</a:t>
            </a:r>
            <a:endParaRPr/>
          </a:p>
        </p:txBody>
      </p:sp>
      <p:sp>
        <p:nvSpPr>
          <p:cNvPr id="203" name="Google Shape;20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Goal: Reduce system complexity while allowing change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Coherence measures dependency among classes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–"/>
            </a:pPr>
            <a:r>
              <a:rPr lang="en-US" b="1">
                <a:solidFill>
                  <a:srgbClr val="C00000"/>
                </a:solidFill>
              </a:rPr>
              <a:t>High cohesion: </a:t>
            </a:r>
            <a:r>
              <a:rPr lang="en-US"/>
              <a:t>The classes in the subsystem perform similar tasks and are related to each other via associations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Low cohesion: Lots of miscellaneous and auxiliary classes, no associations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Coupling measures dependency among subsystems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High coupling: Changes to one subsystem will have high impact on the other subsystem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–"/>
            </a:pPr>
            <a:r>
              <a:rPr lang="en-US" b="1">
                <a:solidFill>
                  <a:srgbClr val="C00000"/>
                </a:solidFill>
              </a:rPr>
              <a:t>Low coupling:</a:t>
            </a:r>
            <a:r>
              <a:rPr lang="en-US"/>
              <a:t> A change in one subsystem does not affect any other subsystem</a:t>
            </a:r>
            <a:endParaRPr/>
          </a:p>
          <a:p>
            <a:pPr marL="342900" lvl="0" indent="-17018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04" name="Google Shape;204;p1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205" name="Google Shape;205;p1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206" name="Google Shape;206;p1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187325" y="2506663"/>
            <a:ext cx="698500" cy="465137"/>
          </a:xfrm>
          <a:prstGeom prst="rightArrow">
            <a:avLst>
              <a:gd name="adj1" fmla="val 50000"/>
              <a:gd name="adj2" fmla="val 72388"/>
            </a:avLst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128588" y="5162550"/>
            <a:ext cx="698500" cy="476250"/>
          </a:xfrm>
          <a:prstGeom prst="rightArrow">
            <a:avLst>
              <a:gd name="adj1" fmla="val 50000"/>
              <a:gd name="adj2" fmla="val 72369"/>
            </a:avLst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228600" y="1220788"/>
            <a:ext cx="1744663" cy="393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Good 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685800" y="6034088"/>
            <a:ext cx="40386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Source: Bennett et al. (2010)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Example of a Bad Subsystem Decomposition</a:t>
            </a:r>
            <a:endParaRPr/>
          </a:p>
        </p:txBody>
      </p:sp>
      <p:sp>
        <p:nvSpPr>
          <p:cNvPr id="216" name="Google Shape;216;p1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217" name="Google Shape;217;p1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218" name="Google Shape;218;p1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12"/>
          <p:cNvGrpSpPr/>
          <p:nvPr/>
        </p:nvGrpSpPr>
        <p:grpSpPr>
          <a:xfrm>
            <a:off x="609600" y="1752600"/>
            <a:ext cx="7772400" cy="4379913"/>
            <a:chOff x="609600" y="1328738"/>
            <a:chExt cx="8229600" cy="4803775"/>
          </a:xfrm>
        </p:grpSpPr>
        <p:cxnSp>
          <p:nvCxnSpPr>
            <p:cNvPr id="220" name="Google Shape;220;p12"/>
            <p:cNvCxnSpPr>
              <a:stCxn id="221" idx="3"/>
              <a:endCxn id="222" idx="1"/>
            </p:cNvCxnSpPr>
            <p:nvPr/>
          </p:nvCxnSpPr>
          <p:spPr>
            <a:xfrm>
              <a:off x="5181600" y="1964532"/>
              <a:ext cx="990600" cy="457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3" name="Google Shape;223;p12"/>
            <p:cNvCxnSpPr>
              <a:stCxn id="221" idx="2"/>
              <a:endCxn id="224" idx="0"/>
            </p:cNvCxnSpPr>
            <p:nvPr/>
          </p:nvCxnSpPr>
          <p:spPr>
            <a:xfrm>
              <a:off x="4152900" y="2322513"/>
              <a:ext cx="457200" cy="309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5" name="Google Shape;225;p12"/>
            <p:cNvCxnSpPr>
              <a:stCxn id="226" idx="3"/>
              <a:endCxn id="227" idx="1"/>
            </p:cNvCxnSpPr>
            <p:nvPr/>
          </p:nvCxnSpPr>
          <p:spPr>
            <a:xfrm>
              <a:off x="5791200" y="3640932"/>
              <a:ext cx="990600" cy="60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8" name="Google Shape;228;p12"/>
            <p:cNvCxnSpPr>
              <a:stCxn id="226" idx="2"/>
              <a:endCxn id="224" idx="0"/>
            </p:cNvCxnSpPr>
            <p:nvPr/>
          </p:nvCxnSpPr>
          <p:spPr>
            <a:xfrm flipH="1">
              <a:off x="4610100" y="3998913"/>
              <a:ext cx="152400" cy="1417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9" name="Google Shape;229;p12"/>
            <p:cNvCxnSpPr>
              <a:stCxn id="221" idx="2"/>
              <a:endCxn id="226" idx="0"/>
            </p:cNvCxnSpPr>
            <p:nvPr/>
          </p:nvCxnSpPr>
          <p:spPr>
            <a:xfrm>
              <a:off x="4152900" y="2322513"/>
              <a:ext cx="609600" cy="960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30" name="Google Shape;230;p12"/>
            <p:cNvCxnSpPr>
              <a:stCxn id="231" idx="3"/>
              <a:endCxn id="226" idx="1"/>
            </p:cNvCxnSpPr>
            <p:nvPr/>
          </p:nvCxnSpPr>
          <p:spPr>
            <a:xfrm>
              <a:off x="2667000" y="3640932"/>
              <a:ext cx="106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32" name="Google Shape;232;p12"/>
            <p:cNvCxnSpPr>
              <a:endCxn id="224" idx="0"/>
            </p:cNvCxnSpPr>
            <p:nvPr/>
          </p:nvCxnSpPr>
          <p:spPr>
            <a:xfrm>
              <a:off x="2679600" y="3657650"/>
              <a:ext cx="1930500" cy="175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33" name="Google Shape;233;p12"/>
            <p:cNvCxnSpPr>
              <a:stCxn id="222" idx="2"/>
              <a:endCxn id="227" idx="0"/>
            </p:cNvCxnSpPr>
            <p:nvPr/>
          </p:nvCxnSpPr>
          <p:spPr>
            <a:xfrm>
              <a:off x="7200900" y="2779713"/>
              <a:ext cx="609600" cy="1109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34" name="Google Shape;234;p12"/>
            <p:cNvCxnSpPr>
              <a:stCxn id="227" idx="2"/>
              <a:endCxn id="235" idx="0"/>
            </p:cNvCxnSpPr>
            <p:nvPr/>
          </p:nvCxnSpPr>
          <p:spPr>
            <a:xfrm flipH="1">
              <a:off x="7734300" y="4605338"/>
              <a:ext cx="76200" cy="73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stealth" w="med" len="med"/>
              <a:tailEnd type="none" w="sm" len="sm"/>
            </a:ln>
          </p:spPr>
        </p:cxnSp>
        <p:cxnSp>
          <p:nvCxnSpPr>
            <p:cNvPr id="236" name="Google Shape;236;p12"/>
            <p:cNvCxnSpPr>
              <a:stCxn id="227" idx="2"/>
              <a:endCxn id="224" idx="0"/>
            </p:cNvCxnSpPr>
            <p:nvPr/>
          </p:nvCxnSpPr>
          <p:spPr>
            <a:xfrm flipH="1">
              <a:off x="4610100" y="4605338"/>
              <a:ext cx="3200400" cy="81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grpSp>
          <p:nvGrpSpPr>
            <p:cNvPr id="237" name="Google Shape;237;p12"/>
            <p:cNvGrpSpPr/>
            <p:nvPr/>
          </p:nvGrpSpPr>
          <p:grpSpPr>
            <a:xfrm>
              <a:off x="609600" y="3005138"/>
              <a:ext cx="2057400" cy="993775"/>
              <a:chOff x="336" y="2208"/>
              <a:chExt cx="1296" cy="626"/>
            </a:xfrm>
          </p:grpSpPr>
          <p:sp>
            <p:nvSpPr>
              <p:cNvPr id="231" name="Google Shape;231;p12"/>
              <p:cNvSpPr/>
              <p:nvPr/>
            </p:nvSpPr>
            <p:spPr>
              <a:xfrm>
                <a:off x="336" y="2383"/>
                <a:ext cx="1296" cy="451"/>
              </a:xfrm>
              <a:prstGeom prst="rect">
                <a:avLst/>
              </a:prstGeom>
              <a:noFill/>
              <a:ln w="222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Advertisement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336" y="2208"/>
                <a:ext cx="429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24" extrusionOk="0">
                    <a:moveTo>
                      <a:pt x="0" y="224"/>
                    </a:moveTo>
                    <a:lnTo>
                      <a:pt x="98" y="0"/>
                    </a:lnTo>
                    <a:lnTo>
                      <a:pt x="449" y="0"/>
                    </a:lnTo>
                    <a:lnTo>
                      <a:pt x="547" y="224"/>
                    </a:lnTo>
                    <a:lnTo>
                      <a:pt x="0" y="224"/>
                    </a:lnTo>
                    <a:close/>
                  </a:path>
                </a:pathLst>
              </a:custGeom>
              <a:noFill/>
              <a:ln w="222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12"/>
            <p:cNvGrpSpPr/>
            <p:nvPr/>
          </p:nvGrpSpPr>
          <p:grpSpPr>
            <a:xfrm>
              <a:off x="3124200" y="1328738"/>
              <a:ext cx="2057400" cy="993775"/>
              <a:chOff x="336" y="2208"/>
              <a:chExt cx="1296" cy="626"/>
            </a:xfrm>
          </p:grpSpPr>
          <p:sp>
            <p:nvSpPr>
              <p:cNvPr id="221" name="Google Shape;221;p12"/>
              <p:cNvSpPr/>
              <p:nvPr/>
            </p:nvSpPr>
            <p:spPr>
              <a:xfrm>
                <a:off x="336" y="2383"/>
                <a:ext cx="1296" cy="451"/>
              </a:xfrm>
              <a:prstGeom prst="rect">
                <a:avLst/>
              </a:prstGeom>
              <a:noFill/>
              <a:ln w="222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User Interface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336" y="2208"/>
                <a:ext cx="429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24" extrusionOk="0">
                    <a:moveTo>
                      <a:pt x="0" y="224"/>
                    </a:moveTo>
                    <a:lnTo>
                      <a:pt x="98" y="0"/>
                    </a:lnTo>
                    <a:lnTo>
                      <a:pt x="449" y="0"/>
                    </a:lnTo>
                    <a:lnTo>
                      <a:pt x="547" y="224"/>
                    </a:lnTo>
                    <a:lnTo>
                      <a:pt x="0" y="224"/>
                    </a:lnTo>
                    <a:close/>
                  </a:path>
                </a:pathLst>
              </a:custGeom>
              <a:noFill/>
              <a:ln w="222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>
              <a:off x="3581400" y="5138738"/>
              <a:ext cx="2057400" cy="993775"/>
              <a:chOff x="336" y="2208"/>
              <a:chExt cx="1296" cy="626"/>
            </a:xfrm>
          </p:grpSpPr>
          <p:sp>
            <p:nvSpPr>
              <p:cNvPr id="224" name="Google Shape;224;p12"/>
              <p:cNvSpPr/>
              <p:nvPr/>
            </p:nvSpPr>
            <p:spPr>
              <a:xfrm>
                <a:off x="336" y="2383"/>
                <a:ext cx="1296" cy="451"/>
              </a:xfrm>
              <a:prstGeom prst="rect">
                <a:avLst/>
              </a:prstGeom>
              <a:noFill/>
              <a:ln w="222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Session Management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336" y="2208"/>
                <a:ext cx="429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24" extrusionOk="0">
                    <a:moveTo>
                      <a:pt x="0" y="224"/>
                    </a:moveTo>
                    <a:lnTo>
                      <a:pt x="98" y="0"/>
                    </a:lnTo>
                    <a:lnTo>
                      <a:pt x="449" y="0"/>
                    </a:lnTo>
                    <a:lnTo>
                      <a:pt x="547" y="224"/>
                    </a:lnTo>
                    <a:lnTo>
                      <a:pt x="0" y="224"/>
                    </a:lnTo>
                    <a:close/>
                  </a:path>
                </a:pathLst>
              </a:custGeom>
              <a:noFill/>
              <a:ln w="222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12"/>
            <p:cNvGrpSpPr/>
            <p:nvPr/>
          </p:nvGrpSpPr>
          <p:grpSpPr>
            <a:xfrm>
              <a:off x="6705600" y="5062538"/>
              <a:ext cx="2057400" cy="993775"/>
              <a:chOff x="336" y="2208"/>
              <a:chExt cx="1296" cy="626"/>
            </a:xfrm>
          </p:grpSpPr>
          <p:sp>
            <p:nvSpPr>
              <p:cNvPr id="235" name="Google Shape;235;p12"/>
              <p:cNvSpPr/>
              <p:nvPr/>
            </p:nvSpPr>
            <p:spPr>
              <a:xfrm>
                <a:off x="336" y="2383"/>
                <a:ext cx="1296" cy="451"/>
              </a:xfrm>
              <a:prstGeom prst="rect">
                <a:avLst/>
              </a:prstGeom>
              <a:noFill/>
              <a:ln w="222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User Management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336" y="2208"/>
                <a:ext cx="429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24" extrusionOk="0">
                    <a:moveTo>
                      <a:pt x="0" y="224"/>
                    </a:moveTo>
                    <a:lnTo>
                      <a:pt x="98" y="0"/>
                    </a:lnTo>
                    <a:lnTo>
                      <a:pt x="449" y="0"/>
                    </a:lnTo>
                    <a:lnTo>
                      <a:pt x="547" y="224"/>
                    </a:lnTo>
                    <a:lnTo>
                      <a:pt x="0" y="224"/>
                    </a:lnTo>
                    <a:close/>
                  </a:path>
                </a:pathLst>
              </a:custGeom>
              <a:noFill/>
              <a:ln w="222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12"/>
            <p:cNvGrpSpPr/>
            <p:nvPr/>
          </p:nvGrpSpPr>
          <p:grpSpPr>
            <a:xfrm>
              <a:off x="6781800" y="3611563"/>
              <a:ext cx="2057400" cy="993775"/>
              <a:chOff x="336" y="2208"/>
              <a:chExt cx="1296" cy="626"/>
            </a:xfrm>
          </p:grpSpPr>
          <p:sp>
            <p:nvSpPr>
              <p:cNvPr id="227" name="Google Shape;227;p12"/>
              <p:cNvSpPr/>
              <p:nvPr/>
            </p:nvSpPr>
            <p:spPr>
              <a:xfrm>
                <a:off x="336" y="2383"/>
                <a:ext cx="1296" cy="451"/>
              </a:xfrm>
              <a:prstGeom prst="rect">
                <a:avLst/>
              </a:prstGeom>
              <a:noFill/>
              <a:ln w="222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Tournament Statistics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336" y="2208"/>
                <a:ext cx="429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24" extrusionOk="0">
                    <a:moveTo>
                      <a:pt x="0" y="224"/>
                    </a:moveTo>
                    <a:lnTo>
                      <a:pt x="98" y="0"/>
                    </a:lnTo>
                    <a:lnTo>
                      <a:pt x="449" y="0"/>
                    </a:lnTo>
                    <a:lnTo>
                      <a:pt x="547" y="224"/>
                    </a:lnTo>
                    <a:lnTo>
                      <a:pt x="0" y="224"/>
                    </a:lnTo>
                    <a:close/>
                  </a:path>
                </a:pathLst>
              </a:custGeom>
              <a:noFill/>
              <a:ln w="222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12"/>
            <p:cNvGrpSpPr/>
            <p:nvPr/>
          </p:nvGrpSpPr>
          <p:grpSpPr>
            <a:xfrm>
              <a:off x="6172200" y="1785938"/>
              <a:ext cx="2057400" cy="993775"/>
              <a:chOff x="336" y="2208"/>
              <a:chExt cx="1296" cy="626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336" y="2383"/>
                <a:ext cx="1296" cy="451"/>
              </a:xfrm>
              <a:prstGeom prst="rect">
                <a:avLst/>
              </a:prstGeom>
              <a:noFill/>
              <a:ln w="222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Component Management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336" y="2208"/>
                <a:ext cx="429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24" extrusionOk="0">
                    <a:moveTo>
                      <a:pt x="0" y="224"/>
                    </a:moveTo>
                    <a:lnTo>
                      <a:pt x="98" y="0"/>
                    </a:lnTo>
                    <a:lnTo>
                      <a:pt x="449" y="0"/>
                    </a:lnTo>
                    <a:lnTo>
                      <a:pt x="547" y="224"/>
                    </a:lnTo>
                    <a:lnTo>
                      <a:pt x="0" y="224"/>
                    </a:lnTo>
                    <a:close/>
                  </a:path>
                </a:pathLst>
              </a:custGeom>
              <a:noFill/>
              <a:ln w="222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2"/>
            <p:cNvGrpSpPr/>
            <p:nvPr/>
          </p:nvGrpSpPr>
          <p:grpSpPr>
            <a:xfrm>
              <a:off x="3733800" y="3005138"/>
              <a:ext cx="2057400" cy="993775"/>
              <a:chOff x="336" y="2208"/>
              <a:chExt cx="1296" cy="626"/>
            </a:xfrm>
          </p:grpSpPr>
          <p:sp>
            <p:nvSpPr>
              <p:cNvPr id="226" name="Google Shape;226;p12"/>
              <p:cNvSpPr/>
              <p:nvPr/>
            </p:nvSpPr>
            <p:spPr>
              <a:xfrm>
                <a:off x="336" y="2383"/>
                <a:ext cx="1296" cy="451"/>
              </a:xfrm>
              <a:prstGeom prst="rect">
                <a:avLst/>
              </a:prstGeom>
              <a:solidFill>
                <a:schemeClr val="lt1"/>
              </a:solidFill>
              <a:ln w="222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Tournament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336" y="2208"/>
                <a:ext cx="429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24" extrusionOk="0">
                    <a:moveTo>
                      <a:pt x="0" y="224"/>
                    </a:moveTo>
                    <a:lnTo>
                      <a:pt x="98" y="0"/>
                    </a:lnTo>
                    <a:lnTo>
                      <a:pt x="449" y="0"/>
                    </a:lnTo>
                    <a:lnTo>
                      <a:pt x="547" y="224"/>
                    </a:lnTo>
                    <a:lnTo>
                      <a:pt x="0" y="224"/>
                    </a:lnTo>
                    <a:close/>
                  </a:path>
                </a:pathLst>
              </a:custGeom>
              <a:solidFill>
                <a:schemeClr val="lt1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1" name="Google Shape;251;p12"/>
            <p:cNvCxnSpPr>
              <a:stCxn id="224" idx="3"/>
              <a:endCxn id="222" idx="1"/>
            </p:cNvCxnSpPr>
            <p:nvPr/>
          </p:nvCxnSpPr>
          <p:spPr>
            <a:xfrm rot="10800000" flipH="1">
              <a:off x="5638800" y="2421732"/>
              <a:ext cx="533400" cy="3352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52" name="Google Shape;252;p12"/>
            <p:cNvCxnSpPr>
              <a:stCxn id="224" idx="1"/>
              <a:endCxn id="231" idx="2"/>
            </p:cNvCxnSpPr>
            <p:nvPr/>
          </p:nvCxnSpPr>
          <p:spPr>
            <a:xfrm rot="10800000">
              <a:off x="1638300" y="3998832"/>
              <a:ext cx="1943100" cy="1775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53" name="Google Shape;253;p12"/>
            <p:cNvCxnSpPr>
              <a:stCxn id="221" idx="1"/>
              <a:endCxn id="231" idx="0"/>
            </p:cNvCxnSpPr>
            <p:nvPr/>
          </p:nvCxnSpPr>
          <p:spPr>
            <a:xfrm flipH="1">
              <a:off x="1638300" y="1964532"/>
              <a:ext cx="1485900" cy="1318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54" name="Google Shape;254;p12"/>
            <p:cNvCxnSpPr>
              <a:stCxn id="231" idx="0"/>
              <a:endCxn id="222" idx="1"/>
            </p:cNvCxnSpPr>
            <p:nvPr/>
          </p:nvCxnSpPr>
          <p:spPr>
            <a:xfrm rot="10800000" flipH="1">
              <a:off x="1638300" y="2421650"/>
              <a:ext cx="4533900" cy="861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55" name="Google Shape;255;p12"/>
            <p:cNvCxnSpPr>
              <a:stCxn id="221" idx="2"/>
              <a:endCxn id="235" idx="0"/>
            </p:cNvCxnSpPr>
            <p:nvPr/>
          </p:nvCxnSpPr>
          <p:spPr>
            <a:xfrm>
              <a:off x="4152900" y="2322513"/>
              <a:ext cx="3581400" cy="3017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</p:grpSp>
      <p:sp>
        <p:nvSpPr>
          <p:cNvPr id="256" name="Google Shape;256;p12"/>
          <p:cNvSpPr txBox="1"/>
          <p:nvPr/>
        </p:nvSpPr>
        <p:spPr>
          <a:xfrm>
            <a:off x="168275" y="5232400"/>
            <a:ext cx="2730500" cy="92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Why is this a bad design?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Discuss in terms of cohesion and coupling.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5600700" y="6105525"/>
            <a:ext cx="40386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Source: Bennett et al. (2010)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Achieve High Cohesion</a:t>
            </a:r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High cohesion</a:t>
            </a:r>
            <a:r>
              <a:rPr lang="en-US">
                <a:solidFill>
                  <a:srgbClr val="0000CC"/>
                </a:solidFill>
              </a:rPr>
              <a:t> </a:t>
            </a:r>
            <a:r>
              <a:rPr lang="en-US"/>
              <a:t>can be achieved if </a:t>
            </a:r>
            <a:r>
              <a:rPr lang="en-US" b="1">
                <a:solidFill>
                  <a:srgbClr val="C00000"/>
                </a:solidFill>
              </a:rPr>
              <a:t>most of the interaction is within subsystems</a:t>
            </a:r>
            <a:r>
              <a:rPr lang="en-US"/>
              <a:t>, rather than across subsystem boundaries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Questions to ask: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Does one subsystem always call another one for a specific service?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Yes: Consider moving them together into the same subsystem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Which of the subsystems call each other for services?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Can this be avoided by restructuring the subsystems or changing the subsystem interface?</a:t>
            </a:r>
            <a:endParaRPr/>
          </a:p>
          <a:p>
            <a:pPr marL="742950" lvl="1" indent="-121284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5494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Achieve Low Coupling</a:t>
            </a: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body" idx="1"/>
          </p:nvPr>
        </p:nvSpPr>
        <p:spPr>
          <a:xfrm>
            <a:off x="415924" y="1524000"/>
            <a:ext cx="8270875" cy="300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Low coupling can be achieved if a </a:t>
            </a:r>
            <a:r>
              <a:rPr lang="en-US" sz="2800" b="1">
                <a:solidFill>
                  <a:srgbClr val="C00000"/>
                </a:solidFill>
              </a:rPr>
              <a:t>calling class or interface does not need to know anything about the internals</a:t>
            </a:r>
            <a:r>
              <a:rPr lang="en-US" sz="2800"/>
              <a:t> of the called class (Principle of information hiding, Parnas)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Questions to ask: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Does the calling class really have to know any attributes of classes in the lower layers?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Is it possible that the calling class calls only operations of the lower level classes?</a:t>
            </a:r>
            <a:endParaRPr/>
          </a:p>
        </p:txBody>
      </p:sp>
      <p:grpSp>
        <p:nvGrpSpPr>
          <p:cNvPr id="273" name="Google Shape;273;p14"/>
          <p:cNvGrpSpPr/>
          <p:nvPr/>
        </p:nvGrpSpPr>
        <p:grpSpPr>
          <a:xfrm>
            <a:off x="4179887" y="5005762"/>
            <a:ext cx="4506913" cy="1379538"/>
            <a:chOff x="1836" y="2971"/>
            <a:chExt cx="2839" cy="869"/>
          </a:xfrm>
        </p:grpSpPr>
        <p:pic>
          <p:nvPicPr>
            <p:cNvPr id="274" name="Google Shape;274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1" y="2971"/>
              <a:ext cx="724" cy="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14"/>
            <p:cNvSpPr txBox="1"/>
            <p:nvPr/>
          </p:nvSpPr>
          <p:spPr>
            <a:xfrm>
              <a:off x="1836" y="3208"/>
              <a:ext cx="1980" cy="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David Parnas, *1941,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Developed the concept of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modularity in design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1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5" descr="Image result for cohesion and coupling in software engineeri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2536825"/>
            <a:ext cx="768032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5"/>
          <p:cNvSpPr/>
          <p:nvPr/>
        </p:nvSpPr>
        <p:spPr>
          <a:xfrm>
            <a:off x="5410200" y="1398954"/>
            <a:ext cx="174118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E5B8B7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1420144" y="1453652"/>
            <a:ext cx="12859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E5B8B7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  <a:endParaRPr sz="5400" b="1" i="0" u="none" strike="noStrike" cap="none">
              <a:solidFill>
                <a:srgbClr val="E5B8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OBJECT-ORIENTED DESIGN MODELS USING UML</a:t>
            </a:r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/>
              <a:t>Objective 3: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Models Artefacts</a:t>
            </a:r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Design model involves</a:t>
            </a:r>
            <a:r>
              <a:rPr lang="en-US" b="1">
                <a:solidFill>
                  <a:srgbClr val="C00000"/>
                </a:solidFill>
              </a:rPr>
              <a:t> an elaboration of the analysis model </a:t>
            </a:r>
            <a:r>
              <a:rPr lang="en-US"/>
              <a:t>where we add detail and specific technical solutions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design model contains the same sorts of things as the analysis model, but </a:t>
            </a:r>
            <a:r>
              <a:rPr lang="en-US" b="1">
                <a:solidFill>
                  <a:srgbClr val="C00000"/>
                </a:solidFill>
              </a:rPr>
              <a:t>all the artefacts are more fully formed</a:t>
            </a:r>
            <a:r>
              <a:rPr lang="en-US"/>
              <a:t> and must now include </a:t>
            </a:r>
            <a:r>
              <a:rPr lang="en-US" b="1">
                <a:solidFill>
                  <a:srgbClr val="C00000"/>
                </a:solidFill>
              </a:rPr>
              <a:t>implementation details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E.g. An analysis class may be little more than a sketch with few attributes and only key operations (or just a domain model)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design class, however, must be fully specified – all attributes and operations (including return types and parameter lists) must be complete</a:t>
            </a:r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Models: UML Diagrams</a:t>
            </a: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Design subsystems 🡺 Package Diagram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Design classes 🡺 Class Diagram also known as Design Class Diagram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Interfaces 🡺 Component Diagram (as discussed in Module 6: Architectural Design)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Use case realizations 🡺 Sequence Diagram also known as Design Sequence Diagram (and its relation to Design Class Diagram)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Deployment diagram (implementation)</a:t>
            </a:r>
            <a:endParaRPr/>
          </a:p>
        </p:txBody>
      </p:sp>
      <p:sp>
        <p:nvSpPr>
          <p:cNvPr id="314" name="Google Shape;314;p1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315" name="Google Shape;315;p1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316" name="Google Shape;316;p1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Models </a:t>
            </a:r>
            <a:r>
              <a:rPr lang="en-US" sz="2800"/>
              <a:t>(our focus)</a:t>
            </a:r>
            <a:endParaRPr/>
          </a:p>
        </p:txBody>
      </p:sp>
      <p:sp>
        <p:nvSpPr>
          <p:cNvPr id="322" name="Google Shape;322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subsystems 🡺 Package Diagram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classes 🡺 Class Diagram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Interfaces </a:t>
            </a:r>
            <a:r>
              <a:rPr lang="en-US">
                <a:solidFill>
                  <a:srgbClr val="C00000"/>
                </a:solidFill>
              </a:rPr>
              <a:t>(already discussed in Module 6)</a:t>
            </a:r>
            <a:endParaRPr>
              <a:solidFill>
                <a:srgbClr val="C0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case realizations 🡺 Sequence Diagram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Deployment diagram (implementation)</a:t>
            </a:r>
            <a:endParaRPr/>
          </a:p>
        </p:txBody>
      </p:sp>
      <p:sp>
        <p:nvSpPr>
          <p:cNvPr id="323" name="Google Shape;323;p1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324" name="Google Shape;324;p1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325" name="Google Shape;325;p1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To understand the relationship among analysis, design and implementation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To comprehend object-oriented design principles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To further understand object-oriented design using UML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To elaborate the related diagrams from analysis in design phase in use case realization</a:t>
            </a:r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4" name="Google Shape;114;p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471714" y="603337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References: Sommerville (2016), Arlow and Neustadt (2002), Satzinger (2011)</a:t>
            </a: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Object-Oriented Design Models</a:t>
            </a:r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Identify all </a:t>
            </a:r>
            <a:r>
              <a:rPr lang="en-US" sz="2600" b="1">
                <a:solidFill>
                  <a:srgbClr val="C00000"/>
                </a:solidFill>
              </a:rPr>
              <a:t>objects that must work together </a:t>
            </a:r>
            <a:r>
              <a:rPr lang="en-US" sz="2600"/>
              <a:t>to carry out a use case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Package diagrams denote which </a:t>
            </a:r>
            <a:r>
              <a:rPr lang="en-US" sz="2600" b="1">
                <a:solidFill>
                  <a:srgbClr val="C00000"/>
                </a:solidFill>
              </a:rPr>
              <a:t>classes work together as a subsystem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Divide objects into groups for a </a:t>
            </a:r>
            <a:r>
              <a:rPr lang="en-US" sz="2600" b="1">
                <a:solidFill>
                  <a:srgbClr val="C00000"/>
                </a:solidFill>
              </a:rPr>
              <a:t>multilayer design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Sequence diagrams </a:t>
            </a:r>
            <a:r>
              <a:rPr lang="en-US" sz="2600" b="1">
                <a:solidFill>
                  <a:srgbClr val="C00000"/>
                </a:solidFill>
              </a:rPr>
              <a:t>describe the messages</a:t>
            </a:r>
            <a:r>
              <a:rPr lang="en-US" sz="2600"/>
              <a:t> that are sent between objects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Design class diagrams document and describe the programming classes (implementation)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Design information is primarily derived from domain model and sequence diagram from the analysis stage</a:t>
            </a:r>
            <a:endParaRPr/>
          </a:p>
          <a:p>
            <a:pPr marL="3429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/>
          </a:p>
        </p:txBody>
      </p:sp>
      <p:sp>
        <p:nvSpPr>
          <p:cNvPr id="333" name="Google Shape;333;p2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DESIGN SUBSYSTEMS: PACKAGE DIAGRAM</a:t>
            </a:r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b="1">
                <a:solidFill>
                  <a:srgbClr val="C00000"/>
                </a:solidFill>
              </a:rPr>
              <a:t>Design subsystems 🡺 Package Diagram</a:t>
            </a:r>
            <a:endParaRPr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Design classes 🡺 Class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Use case realizations 🡺 Sequence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Deployment diagram (implementation)</a:t>
            </a:r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343" name="Google Shape;343;p2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344" name="Google Shape;344;p2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Package Diagram: Structuring the Major Components</a:t>
            </a:r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Associate </a:t>
            </a:r>
            <a:r>
              <a:rPr lang="en-US" b="1">
                <a:solidFill>
                  <a:srgbClr val="C00000"/>
                </a:solidFill>
              </a:rPr>
              <a:t>classes of related groups </a:t>
            </a:r>
            <a:r>
              <a:rPr lang="en-US"/>
              <a:t>or</a:t>
            </a:r>
            <a:r>
              <a:rPr lang="en-US" b="1">
                <a:solidFill>
                  <a:srgbClr val="C00000"/>
                </a:solidFill>
              </a:rPr>
              <a:t> related use case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option is to separate the </a:t>
            </a:r>
            <a:r>
              <a:rPr lang="en-US" b="1">
                <a:solidFill>
                  <a:srgbClr val="C00000"/>
                </a:solidFill>
              </a:rPr>
              <a:t>view, domain, and data access layers</a:t>
            </a:r>
            <a:r>
              <a:rPr lang="en-US"/>
              <a:t> into separate packages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Indicate </a:t>
            </a:r>
            <a:r>
              <a:rPr lang="en-US" b="1">
                <a:solidFill>
                  <a:srgbClr val="C00000"/>
                </a:solidFill>
              </a:rPr>
              <a:t>dependency relationships</a:t>
            </a:r>
            <a:r>
              <a:rPr lang="en-US"/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Shows which elements affect other elements in a system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May exist between packages, or between classes within packages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Packages can be nested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Multilayer Design</a:t>
            </a:r>
            <a:endParaRPr/>
          </a:p>
        </p:txBody>
      </p:sp>
      <p:sp>
        <p:nvSpPr>
          <p:cNvPr id="359" name="Google Shape;35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Focus on a basic multilayer design that consists of the view layer </a:t>
            </a:r>
            <a:r>
              <a:rPr lang="en-US" b="1">
                <a:solidFill>
                  <a:srgbClr val="C00000"/>
                </a:solidFill>
              </a:rPr>
              <a:t>realization of use cases specification </a:t>
            </a:r>
            <a:r>
              <a:rPr lang="en-US"/>
              <a:t>of all detailed system processing for: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User interface classes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Domain layer (problem domain classes from the domain model class diagram), controller classes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Data layer (database access classes)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Heuristics to Identify Subsystem</a:t>
            </a:r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Assign </a:t>
            </a:r>
            <a:r>
              <a:rPr lang="en-US" b="1">
                <a:solidFill>
                  <a:srgbClr val="C00000"/>
                </a:solidFill>
              </a:rPr>
              <a:t>objects identified in one use case </a:t>
            </a:r>
            <a:r>
              <a:rPr lang="en-US"/>
              <a:t>into the same subsystem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Minimize the number of associations crossing subsystem boundaries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 objects in the </a:t>
            </a:r>
            <a:r>
              <a:rPr lang="en-US" b="1">
                <a:solidFill>
                  <a:srgbClr val="C00000"/>
                </a:solidFill>
              </a:rPr>
              <a:t>same subsystem</a:t>
            </a:r>
            <a:r>
              <a:rPr lang="en-US"/>
              <a:t> must be </a:t>
            </a:r>
            <a:r>
              <a:rPr lang="en-US" b="1">
                <a:solidFill>
                  <a:srgbClr val="C00000"/>
                </a:solidFill>
              </a:rPr>
              <a:t>functionally related</a:t>
            </a:r>
            <a:endParaRPr b="1">
              <a:solidFill>
                <a:srgbClr val="C00000"/>
              </a:solidFill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69" name="Google Shape;369;p2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762000" y="5334000"/>
            <a:ext cx="40386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Source: Bennett et al. (2010)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Example of Design Subsystems: </a:t>
            </a:r>
            <a:br>
              <a:rPr lang="en-US" sz="2800"/>
            </a:br>
            <a:r>
              <a:rPr lang="en-US" sz="2800"/>
              <a:t>Combination of Layered (user interface, domain layer and data access layer), Subystems and Components</a:t>
            </a:r>
            <a:endParaRPr sz="2800"/>
          </a:p>
        </p:txBody>
      </p:sp>
      <p:sp>
        <p:nvSpPr>
          <p:cNvPr id="378" name="Google Shape;378;p2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379" name="Google Shape;379;p2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pic>
        <p:nvPicPr>
          <p:cNvPr id="380" name="Google Shape;380;p25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388" y="1449163"/>
            <a:ext cx="3930650" cy="488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125" y="1449163"/>
            <a:ext cx="4441825" cy="4830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25"/>
          <p:cNvCxnSpPr/>
          <p:nvPr/>
        </p:nvCxnSpPr>
        <p:spPr>
          <a:xfrm rot="10800000">
            <a:off x="4114800" y="4379688"/>
            <a:ext cx="1581150" cy="433388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83" name="Google Shape;383;p25"/>
          <p:cNvCxnSpPr/>
          <p:nvPr/>
        </p:nvCxnSpPr>
        <p:spPr>
          <a:xfrm flipH="1">
            <a:off x="3276600" y="3541488"/>
            <a:ext cx="2347913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84" name="Google Shape;384;p25"/>
          <p:cNvCxnSpPr/>
          <p:nvPr/>
        </p:nvCxnSpPr>
        <p:spPr>
          <a:xfrm flipH="1">
            <a:off x="3103563" y="2220688"/>
            <a:ext cx="2520950" cy="1871663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85" name="Google Shape;385;p25"/>
          <p:cNvSpPr txBox="1"/>
          <p:nvPr/>
        </p:nvSpPr>
        <p:spPr>
          <a:xfrm>
            <a:off x="238125" y="5917655"/>
            <a:ext cx="869791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Note: Observe how package diagram and component diagram are included in the layered architectural style as discussed in Module 6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Example: Three-Layer Package Diagram for Order-Entry Subsystem</a:t>
            </a:r>
            <a:endParaRPr/>
          </a:p>
        </p:txBody>
      </p:sp>
      <p:sp>
        <p:nvSpPr>
          <p:cNvPr id="392" name="Google Shape;392;p2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393" name="Google Shape;393;p2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394" name="Google Shape;394;p2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981200"/>
            <a:ext cx="5957888" cy="35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6"/>
          <p:cNvSpPr txBox="1"/>
          <p:nvPr/>
        </p:nvSpPr>
        <p:spPr>
          <a:xfrm>
            <a:off x="446088" y="5907088"/>
            <a:ext cx="86868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Note: Domain Layer also includes the controllers (OrderHandler and AvailabilityHandler)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Example: Order Entry Subsystem and the interaction with other subsystems</a:t>
            </a:r>
            <a:endParaRPr sz="3600"/>
          </a:p>
        </p:txBody>
      </p:sp>
      <p:sp>
        <p:nvSpPr>
          <p:cNvPr id="402" name="Google Shape;402;p2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404" name="Google Shape;404;p2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405" name="Google Shape;405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1449622"/>
            <a:ext cx="5029199" cy="497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DESIGN CLASSES: CLASS DIAGRAM</a:t>
            </a:r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Design subsystems 🡺 Package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b="1">
                <a:solidFill>
                  <a:srgbClr val="C00000"/>
                </a:solidFill>
              </a:rPr>
              <a:t>Design classes 🡺 Class Diagram</a:t>
            </a:r>
            <a:endParaRPr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Use case realizations 🡺 Sequence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Deployment diagram (implementation)</a:t>
            </a:r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413" name="Google Shape;413;p2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Anatomy of a Design Class</a:t>
            </a:r>
            <a:endParaRPr/>
          </a:p>
        </p:txBody>
      </p:sp>
      <p:sp>
        <p:nvSpPr>
          <p:cNvPr id="420" name="Google Shape;420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</a:t>
            </a:r>
            <a:r>
              <a:rPr lang="en-US" b="1">
                <a:solidFill>
                  <a:srgbClr val="C00000"/>
                </a:solidFill>
              </a:rPr>
              <a:t>analysis</a:t>
            </a:r>
            <a:r>
              <a:rPr lang="en-US"/>
              <a:t>, we just capture the required behaviour of the system without worrying at all about how this behaviour is going to be implemented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</a:t>
            </a:r>
            <a:r>
              <a:rPr lang="en-US" b="1">
                <a:solidFill>
                  <a:srgbClr val="C00000"/>
                </a:solidFill>
              </a:rPr>
              <a:t>design</a:t>
            </a:r>
            <a:r>
              <a:rPr lang="en-US"/>
              <a:t>, we have to specify exactly how the class will fulfil its responsibilities by doing the following: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Complete the set of attributes and fully specify them including name, type, visibility and (optionally) a default value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Turn the operations specified in the analysis class into a complete set of one or more methods</a:t>
            </a:r>
            <a:endParaRPr/>
          </a:p>
        </p:txBody>
      </p:sp>
      <p:sp>
        <p:nvSpPr>
          <p:cNvPr id="421" name="Google Shape;421;p2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422" name="Google Shape;422;p2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423" name="Google Shape;423;p2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24" name="Google Shape;424;p29"/>
          <p:cNvSpPr txBox="1"/>
          <p:nvPr/>
        </p:nvSpPr>
        <p:spPr>
          <a:xfrm>
            <a:off x="457200" y="6003967"/>
            <a:ext cx="833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Note: In our SE scope, we only produce domain model in analysis without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RELATIONSHIPS AMONG ANALYSIS, DESIGN AND IMPLEMENTATION</a:t>
            </a:r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/>
              <a:t>Objective 1:</a:t>
            </a:r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Analysis vs. Design Class</a:t>
            </a:r>
            <a:endParaRPr/>
          </a:p>
        </p:txBody>
      </p:sp>
      <p:pic>
        <p:nvPicPr>
          <p:cNvPr id="430" name="Google Shape;430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9637" y="1588611"/>
            <a:ext cx="732472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432" name="Google Shape;432;p3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433" name="Google Shape;433;p3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434" name="Google Shape;434;p30"/>
          <p:cNvGrpSpPr/>
          <p:nvPr/>
        </p:nvGrpSpPr>
        <p:grpSpPr>
          <a:xfrm>
            <a:off x="457200" y="3268980"/>
            <a:ext cx="8331200" cy="2944299"/>
            <a:chOff x="457200" y="3268980"/>
            <a:chExt cx="8331200" cy="2944299"/>
          </a:xfrm>
        </p:grpSpPr>
        <p:sp>
          <p:nvSpPr>
            <p:cNvPr id="435" name="Google Shape;435;p30"/>
            <p:cNvSpPr txBox="1"/>
            <p:nvPr/>
          </p:nvSpPr>
          <p:spPr>
            <a:xfrm>
              <a:off x="457200" y="5843947"/>
              <a:ext cx="8331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Note: In our SE scope, we only produce domain model in analysis without operations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609600" y="3268980"/>
              <a:ext cx="300037" cy="8382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7" name="Google Shape;437;p30"/>
            <p:cNvCxnSpPr/>
            <p:nvPr/>
          </p:nvCxnSpPr>
          <p:spPr>
            <a:xfrm>
              <a:off x="598170" y="3665220"/>
              <a:ext cx="0" cy="2155867"/>
            </a:xfrm>
            <a:prstGeom prst="straightConnector1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vs. Implementation</a:t>
            </a:r>
            <a:endParaRPr/>
          </a:p>
        </p:txBody>
      </p:sp>
      <p:sp>
        <p:nvSpPr>
          <p:cNvPr id="443" name="Google Shape;443;p3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445" name="Google Shape;445;p3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46" name="Google Shape;446;p31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057" y="1439678"/>
            <a:ext cx="3841485" cy="493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 descr="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0" y="1889870"/>
            <a:ext cx="3591322" cy="4206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31"/>
          <p:cNvCxnSpPr/>
          <p:nvPr/>
        </p:nvCxnSpPr>
        <p:spPr>
          <a:xfrm>
            <a:off x="2198553" y="2256970"/>
            <a:ext cx="3443124" cy="949771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" name="Google Shape;449;p31"/>
          <p:cNvCxnSpPr/>
          <p:nvPr/>
        </p:nvCxnSpPr>
        <p:spPr>
          <a:xfrm>
            <a:off x="1481446" y="1699075"/>
            <a:ext cx="4634975" cy="949771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" name="Google Shape;450;p31"/>
          <p:cNvCxnSpPr/>
          <p:nvPr/>
        </p:nvCxnSpPr>
        <p:spPr>
          <a:xfrm>
            <a:off x="2209799" y="4405411"/>
            <a:ext cx="3431877" cy="471389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Design Class Symbols Using Stereotypes</a:t>
            </a:r>
            <a:endParaRPr/>
          </a:p>
        </p:txBody>
      </p:sp>
      <p:sp>
        <p:nvSpPr>
          <p:cNvPr id="456" name="Google Shape;456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Stereotypes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UML notation to categorize a model element as a certain type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types of notation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Full notation with guillemets («»)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Shorthand notation with circular icons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stereotypes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Entity, control, boundary, data access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57" name="Google Shape;457;p3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458" name="Google Shape;458;p3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459" name="Google Shape;459;p3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60" name="Google Shape;460;p32"/>
          <p:cNvSpPr txBox="1"/>
          <p:nvPr/>
        </p:nvSpPr>
        <p:spPr>
          <a:xfrm>
            <a:off x="457200" y="6003967"/>
            <a:ext cx="833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Note: This concept has been introduced in the analysis stage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Standard Stereotypes in Design Models</a:t>
            </a:r>
            <a:endParaRPr/>
          </a:p>
        </p:txBody>
      </p:sp>
      <p:sp>
        <p:nvSpPr>
          <p:cNvPr id="466" name="Google Shape;466;p3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67" name="Google Shape;467;p33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1" y="1417638"/>
            <a:ext cx="4987530" cy="504983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3"/>
          <p:cNvSpPr/>
          <p:nvPr/>
        </p:nvSpPr>
        <p:spPr>
          <a:xfrm>
            <a:off x="304800" y="2286000"/>
            <a:ext cx="1600200" cy="990600"/>
          </a:xfrm>
          <a:prstGeom prst="wedgeRoundRectCallout">
            <a:avLst>
              <a:gd name="adj1" fmla="val 108091"/>
              <a:gd name="adj2" fmla="val 41749"/>
              <a:gd name="adj3" fmla="val 16667"/>
            </a:avLst>
          </a:prstGeom>
          <a:solidFill>
            <a:srgbClr val="E5DF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notation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3"/>
          <p:cNvSpPr/>
          <p:nvPr/>
        </p:nvSpPr>
        <p:spPr>
          <a:xfrm>
            <a:off x="7135645" y="2065338"/>
            <a:ext cx="1905000" cy="990600"/>
          </a:xfrm>
          <a:prstGeom prst="wedgeRoundRectCallout">
            <a:avLst>
              <a:gd name="adj1" fmla="val -84833"/>
              <a:gd name="adj2" fmla="val 56440"/>
              <a:gd name="adj3" fmla="val 16667"/>
            </a:avLst>
          </a:prstGeom>
          <a:solidFill>
            <a:srgbClr val="E5DF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Shorthand notation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471" name="Google Shape;471;p3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Class Notation</a:t>
            </a:r>
            <a:endParaRPr/>
          </a:p>
        </p:txBody>
      </p:sp>
      <p:sp>
        <p:nvSpPr>
          <p:cNvPr id="477" name="Google Shape;47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 name and stereotype information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Attribute information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Visibility, type-expression, name, initial value, and properties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Method signature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Visibility, name, type-expression, and parameter list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entire signature to identify a method to distinguish between overloaded methods</a:t>
            </a:r>
            <a:endParaRPr/>
          </a:p>
        </p:txBody>
      </p:sp>
      <p:sp>
        <p:nvSpPr>
          <p:cNvPr id="478" name="Google Shape;478;p3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79" name="Google Shape;479;p3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480" name="Google Shape;480;p3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Internal Symbols and Example</a:t>
            </a:r>
            <a:endParaRPr/>
          </a:p>
        </p:txBody>
      </p:sp>
      <p:sp>
        <p:nvSpPr>
          <p:cNvPr id="486" name="Google Shape;486;p3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487" name="Google Shape;487;p35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944900"/>
            <a:ext cx="4372425" cy="38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5" descr="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9625" y="1487700"/>
            <a:ext cx="4118426" cy="4724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35"/>
          <p:cNvCxnSpPr/>
          <p:nvPr/>
        </p:nvCxnSpPr>
        <p:spPr>
          <a:xfrm rot="10800000" flipH="1">
            <a:off x="3686628" y="2783112"/>
            <a:ext cx="1905000" cy="10668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" name="Google Shape;490;p35"/>
          <p:cNvCxnSpPr/>
          <p:nvPr/>
        </p:nvCxnSpPr>
        <p:spPr>
          <a:xfrm rot="10800000" flipH="1">
            <a:off x="3686628" y="4230912"/>
            <a:ext cx="1905000" cy="3810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" name="Google Shape;491;p35"/>
          <p:cNvCxnSpPr/>
          <p:nvPr/>
        </p:nvCxnSpPr>
        <p:spPr>
          <a:xfrm rot="10800000" flipH="1">
            <a:off x="3762828" y="2173512"/>
            <a:ext cx="1905000" cy="10668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2" name="Google Shape;492;p3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493" name="Google Shape;493;p3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Domain Model vs. Design Class Diagram</a:t>
            </a:r>
            <a:endParaRPr/>
          </a:p>
        </p:txBody>
      </p:sp>
      <p:sp>
        <p:nvSpPr>
          <p:cNvPr id="500" name="Google Shape;500;p3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501" name="Google Shape;501;p3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502" name="Google Shape;502;p3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503" name="Google Shape;503;p36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394" y="1450200"/>
            <a:ext cx="6435725" cy="467836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6"/>
          <p:cNvSpPr txBox="1"/>
          <p:nvPr/>
        </p:nvSpPr>
        <p:spPr>
          <a:xfrm>
            <a:off x="21771" y="6077764"/>
            <a:ext cx="9144000" cy="36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class examples for the domain diagram and the design class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Navigation Visibility</a:t>
            </a:r>
            <a:endParaRPr/>
          </a:p>
        </p:txBody>
      </p:sp>
      <p:sp>
        <p:nvSpPr>
          <p:cNvPr id="510" name="Google Shape;510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52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The ability of one object to view and interact with another object accomplished by adding an object </a:t>
            </a:r>
            <a:r>
              <a:rPr lang="en-US" sz="2200" b="1">
                <a:solidFill>
                  <a:srgbClr val="C00000"/>
                </a:solidFill>
              </a:rPr>
              <a:t>reference variable </a:t>
            </a:r>
            <a:r>
              <a:rPr lang="en-US" sz="2200"/>
              <a:t>to a class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Shown as an arrowhead on the association line—customer can find and interact with sale because it has </a:t>
            </a: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mySale</a:t>
            </a:r>
            <a:r>
              <a:rPr lang="en-US" sz="2200"/>
              <a:t> reference variable</a:t>
            </a:r>
            <a:endParaRPr/>
          </a:p>
          <a:p>
            <a:pPr marL="342900" lvl="0" indent="-203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sp>
        <p:nvSpPr>
          <p:cNvPr id="511" name="Google Shape;511;p3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512" name="Google Shape;51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7085" y="3277734"/>
            <a:ext cx="6555316" cy="29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514" name="Google Shape;514;p3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Example of Class Diagram with Navigability</a:t>
            </a: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521" name="Google Shape;521;p3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522" name="Google Shape;522;p3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38" descr="Sample ordering class diagram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9775" y="1600200"/>
            <a:ext cx="766445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8"/>
          <p:cNvSpPr txBox="1"/>
          <p:nvPr/>
        </p:nvSpPr>
        <p:spPr>
          <a:xfrm>
            <a:off x="304800" y="6126163"/>
            <a:ext cx="85344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https://softwareengineering.stackexchange.com/questions/195614/uml-class-diagram-confusion?noredirect=1&amp;lq=1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USE CASE REALIZATIONS: SEQUENCE DIAGRAM</a:t>
            </a:r>
            <a:endParaRPr/>
          </a:p>
        </p:txBody>
      </p:sp>
      <p:sp>
        <p:nvSpPr>
          <p:cNvPr id="530" name="Google Shape;530;p3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Design subsystems 🡺 Package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Design classes 🡺 Class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b="1">
                <a:solidFill>
                  <a:srgbClr val="C00000"/>
                </a:solidFill>
              </a:rPr>
              <a:t>Use case realizations 🡺 Sequence Diagram</a:t>
            </a:r>
            <a:endParaRPr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Deployment diagram (implementation)</a:t>
            </a:r>
            <a:endParaRPr/>
          </a:p>
        </p:txBody>
      </p:sp>
      <p:sp>
        <p:nvSpPr>
          <p:cNvPr id="531" name="Google Shape;531;p3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and Implementation</a:t>
            </a: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Software design and implementation is the stage in the software engineering process at which an </a:t>
            </a:r>
            <a:r>
              <a:rPr lang="en-US" b="1">
                <a:solidFill>
                  <a:srgbClr val="C00000"/>
                </a:solidFill>
              </a:rPr>
              <a:t>executable software system </a:t>
            </a:r>
            <a:r>
              <a:rPr lang="en-US"/>
              <a:t>is developed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Software design and implementation activities are invariably </a:t>
            </a:r>
            <a:r>
              <a:rPr lang="en-US" b="1">
                <a:solidFill>
                  <a:srgbClr val="C00000"/>
                </a:solidFill>
              </a:rPr>
              <a:t>inter-leaved: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Software </a:t>
            </a:r>
            <a:r>
              <a:rPr lang="en-US" b="1">
                <a:solidFill>
                  <a:srgbClr val="C00000"/>
                </a:solidFill>
              </a:rPr>
              <a:t>design is a creative activity </a:t>
            </a:r>
            <a:r>
              <a:rPr lang="en-US"/>
              <a:t>that identifies software components and their relationships, based on a customer’s requirements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Implementation is the process of </a:t>
            </a:r>
            <a:r>
              <a:rPr lang="en-US" b="1">
                <a:solidFill>
                  <a:srgbClr val="C00000"/>
                </a:solidFill>
              </a:rPr>
              <a:t>realizing the design </a:t>
            </a:r>
            <a:r>
              <a:rPr lang="en-US"/>
              <a:t>as a program</a:t>
            </a:r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Interaction Diagrams: Realizing Use Cases and Defining Methods </a:t>
            </a:r>
            <a:endParaRPr/>
          </a:p>
        </p:txBody>
      </p:sp>
      <p:sp>
        <p:nvSpPr>
          <p:cNvPr id="539" name="Google Shape;539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Interaction diagrams are at the heart of object-oriented design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Realization of a use case: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Determine </a:t>
            </a:r>
            <a:r>
              <a:rPr lang="en-US" b="1">
                <a:solidFill>
                  <a:srgbClr val="C00000"/>
                </a:solidFill>
              </a:rPr>
              <a:t>what objects collaborate </a:t>
            </a:r>
            <a:r>
              <a:rPr lang="en-US"/>
              <a:t>by sending messages to each other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Two types: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Sequence (Our focus)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Communication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sp>
        <p:nvSpPr>
          <p:cNvPr id="540" name="Google Shape;540;p4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541" name="Google Shape;541;p4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542" name="Google Shape;542;p4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Interaction Diagrams: Sequence and Collaboration </a:t>
            </a:r>
            <a:r>
              <a:rPr lang="en-US" sz="2200">
                <a:solidFill>
                  <a:srgbClr val="FF0000"/>
                </a:solidFill>
              </a:rPr>
              <a:t>(will be elaborated in use case realization)</a:t>
            </a: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552" name="Google Shape;552;p41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143" y="1448182"/>
            <a:ext cx="5993604" cy="496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1" descr="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6804" y="2511249"/>
            <a:ext cx="3417196" cy="35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1"/>
          <p:cNvSpPr/>
          <p:nvPr/>
        </p:nvSpPr>
        <p:spPr>
          <a:xfrm>
            <a:off x="5791200" y="1448182"/>
            <a:ext cx="1828800" cy="86836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focus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DEPLOYMENT DIAGRAM (IMPLEMENTATION)</a:t>
            </a: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Design subsystems 🡺 Package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Design classes 🡺 Class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Use case realizations 🡺 Sequence Diagram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b="1">
                <a:solidFill>
                  <a:srgbClr val="C00000"/>
                </a:solidFill>
              </a:rPr>
              <a:t>Deployment diagram (implementation)</a:t>
            </a:r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563" name="Google Shape;563;p4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Example: Deployment Diagram for an Internet Based System</a:t>
            </a: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A deployment diagram shows the placement of various </a:t>
            </a:r>
            <a:r>
              <a:rPr lang="en-US" sz="2600" b="1">
                <a:solidFill>
                  <a:srgbClr val="C00000"/>
                </a:solidFill>
              </a:rPr>
              <a:t>physical nodes</a:t>
            </a:r>
            <a:r>
              <a:rPr lang="en-US" sz="2600"/>
              <a:t> (components) across </a:t>
            </a:r>
            <a:r>
              <a:rPr lang="en-US" sz="2600" b="1">
                <a:solidFill>
                  <a:srgbClr val="C00000"/>
                </a:solidFill>
              </a:rPr>
              <a:t>different locations</a:t>
            </a:r>
            <a:r>
              <a:rPr lang="en-US" sz="2600"/>
              <a:t>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A node can be thought of as a computer, or a bank of computers, representing a single computing resource</a:t>
            </a:r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571" name="Google Shape;571;p4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572" name="Google Shape;572;p4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73" name="Google Shape;573;p43"/>
          <p:cNvSpPr/>
          <p:nvPr/>
        </p:nvSpPr>
        <p:spPr>
          <a:xfrm>
            <a:off x="7086600" y="6103254"/>
            <a:ext cx="1706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Satzinger (2011)</a:t>
            </a: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8" y="3522068"/>
            <a:ext cx="8534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Component Diagrams vs. </a:t>
            </a:r>
            <a:br>
              <a:rPr lang="en-US"/>
            </a:br>
            <a:r>
              <a:rPr lang="en-US"/>
              <a:t>Deployment Diagrams</a:t>
            </a:r>
            <a:endParaRPr/>
          </a:p>
        </p:txBody>
      </p:sp>
      <p:sp>
        <p:nvSpPr>
          <p:cNvPr id="580" name="Google Shape;580;p4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Component Diagrams</a:t>
            </a:r>
            <a:endParaRPr/>
          </a:p>
        </p:txBody>
      </p:sp>
      <p:sp>
        <p:nvSpPr>
          <p:cNvPr id="581" name="Google Shape;581;p4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Component diagrams focus on </a:t>
            </a:r>
            <a:r>
              <a:rPr lang="en-US" b="1">
                <a:solidFill>
                  <a:srgbClr val="C00000"/>
                </a:solidFill>
              </a:rPr>
              <a:t>logical</a:t>
            </a:r>
            <a:r>
              <a:rPr lang="en-US"/>
              <a:t> components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Component diagrams show the various </a:t>
            </a:r>
            <a:r>
              <a:rPr lang="en-US" b="1">
                <a:solidFill>
                  <a:srgbClr val="C00000"/>
                </a:solidFill>
              </a:rPr>
              <a:t>executable components </a:t>
            </a:r>
            <a:r>
              <a:rPr lang="en-US"/>
              <a:t>of the new system and </a:t>
            </a:r>
            <a:r>
              <a:rPr lang="en-US" b="1">
                <a:solidFill>
                  <a:srgbClr val="C00000"/>
                </a:solidFill>
              </a:rPr>
              <a:t>how they relate</a:t>
            </a:r>
            <a:r>
              <a:rPr lang="en-US"/>
              <a:t> to each other</a:t>
            </a:r>
            <a:endParaRPr/>
          </a:p>
        </p:txBody>
      </p:sp>
      <p:sp>
        <p:nvSpPr>
          <p:cNvPr id="582" name="Google Shape;582;p4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Deployment Diagrams</a:t>
            </a:r>
            <a:endParaRPr/>
          </a:p>
        </p:txBody>
      </p:sp>
      <p:sp>
        <p:nvSpPr>
          <p:cNvPr id="583" name="Google Shape;583;p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deployment diagrams focus on </a:t>
            </a:r>
            <a:r>
              <a:rPr lang="en-US" b="1">
                <a:solidFill>
                  <a:srgbClr val="C00000"/>
                </a:solidFill>
              </a:rPr>
              <a:t>physical </a:t>
            </a:r>
            <a:r>
              <a:rPr lang="en-US"/>
              <a:t>components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Deployment diagrams show </a:t>
            </a:r>
            <a:r>
              <a:rPr lang="en-US" b="1">
                <a:solidFill>
                  <a:srgbClr val="C00000"/>
                </a:solidFill>
              </a:rPr>
              <a:t>how and where </a:t>
            </a:r>
            <a:r>
              <a:rPr lang="en-US"/>
              <a:t>the components are executed on various computing platforms. Together they define the system’s configuration</a:t>
            </a:r>
            <a:endParaRPr/>
          </a:p>
        </p:txBody>
      </p:sp>
      <p:sp>
        <p:nvSpPr>
          <p:cNvPr id="584" name="Google Shape;584;p4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585" name="Google Shape;585;p4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586" name="Google Shape;586;p4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USE CASE REALIZATION</a:t>
            </a:r>
            <a:endParaRPr/>
          </a:p>
        </p:txBody>
      </p:sp>
      <p:sp>
        <p:nvSpPr>
          <p:cNvPr id="592" name="Google Shape;592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/>
              <a:t>Objective 4:</a:t>
            </a:r>
            <a:endParaRPr/>
          </a:p>
        </p:txBody>
      </p:sp>
      <p:sp>
        <p:nvSpPr>
          <p:cNvPr id="593" name="Google Shape;593;p4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594" name="Google Shape;594;p4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595" name="Google Shape;595;p4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>
            <a:spLocks noGrp="1"/>
          </p:cNvSpPr>
          <p:nvPr>
            <p:ph type="title"/>
          </p:nvPr>
        </p:nvSpPr>
        <p:spPr>
          <a:xfrm>
            <a:off x="685800" y="-5690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Use Case Realization: Example of a </a:t>
            </a:r>
            <a:br>
              <a:rPr lang="en-US" sz="3200"/>
            </a:br>
            <a:r>
              <a:rPr lang="en-US" sz="3200"/>
              <a:t>Complete Design Sequence Diagram </a:t>
            </a:r>
            <a:endParaRPr/>
          </a:p>
        </p:txBody>
      </p:sp>
      <p:sp>
        <p:nvSpPr>
          <p:cNvPr id="601" name="Google Shape;601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602" name="Google Shape;602;p4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603" name="Google Shape;603;p4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604" name="Google Shape;604;p4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605" name="Google Shape;60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66800"/>
            <a:ext cx="8763000" cy="5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6"/>
          <p:cNvSpPr/>
          <p:nvPr/>
        </p:nvSpPr>
        <p:spPr>
          <a:xfrm>
            <a:off x="6987371" y="5990051"/>
            <a:ext cx="1706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Satzinger (2011)</a:t>
            </a: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6"/>
          <p:cNvSpPr txBox="1"/>
          <p:nvPr/>
        </p:nvSpPr>
        <p:spPr>
          <a:xfrm>
            <a:off x="487486" y="3748087"/>
            <a:ext cx="29190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View Layer  Classes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MainMenu &lt;&lt;boundary&gt;&gt;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CusftForm &lt;&lt;boundary&gt;&gt;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Business Layer Classes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CustController &lt;&lt;control&gt;&gt;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&lt;&lt;entity&gt;&gt;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Data Access Layer Classes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CustomerDA &lt;&lt;dataAccess&gt;&gt;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Steps for Use Case Realization: </a:t>
            </a:r>
            <a:br>
              <a:rPr lang="en-US"/>
            </a:br>
            <a:r>
              <a:rPr lang="en-US"/>
              <a:t>Three Refinement Steps</a:t>
            </a:r>
            <a:endParaRPr/>
          </a:p>
        </p:txBody>
      </p:sp>
      <p:sp>
        <p:nvSpPr>
          <p:cNvPr id="613" name="Google Shape;613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Char char="•"/>
            </a:pPr>
            <a:r>
              <a:rPr lang="en-US" b="1">
                <a:solidFill>
                  <a:srgbClr val="C00000"/>
                </a:solidFill>
              </a:rPr>
              <a:t>Step 1:</a:t>
            </a:r>
            <a:r>
              <a:rPr lang="en-US"/>
              <a:t> Add &lt;&lt;boundary&gt;&gt; classes in sequence diagram for </a:t>
            </a:r>
            <a:r>
              <a:rPr lang="en-US" b="1">
                <a:solidFill>
                  <a:srgbClr val="002060"/>
                </a:solidFill>
              </a:rPr>
              <a:t>View Layer </a:t>
            </a:r>
            <a:r>
              <a:rPr lang="en-US" sz="2000" b="1">
                <a:solidFill>
                  <a:srgbClr val="002060"/>
                </a:solidFill>
              </a:rPr>
              <a:t>(already done in analysis but can be added in design)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Char char="•"/>
            </a:pPr>
            <a:r>
              <a:rPr lang="en-US" b="1">
                <a:solidFill>
                  <a:srgbClr val="C00000"/>
                </a:solidFill>
              </a:rPr>
              <a:t>Step 2: </a:t>
            </a:r>
            <a:r>
              <a:rPr lang="en-US"/>
              <a:t>Add &lt;&lt;control&gt;&gt; class in sequence diagram  for </a:t>
            </a:r>
            <a:r>
              <a:rPr lang="en-US" b="1">
                <a:solidFill>
                  <a:srgbClr val="002060"/>
                </a:solidFill>
              </a:rPr>
              <a:t>Business Layer </a:t>
            </a:r>
            <a:r>
              <a:rPr lang="en-US" sz="2000" b="1">
                <a:solidFill>
                  <a:srgbClr val="002060"/>
                </a:solidFill>
              </a:rPr>
              <a:t>(already done in analysis but can be added in design)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Char char="•"/>
            </a:pPr>
            <a:r>
              <a:rPr lang="en-US" b="1">
                <a:solidFill>
                  <a:srgbClr val="C00000"/>
                </a:solidFill>
              </a:rPr>
              <a:t>Step 3:</a:t>
            </a:r>
            <a:r>
              <a:rPr lang="en-US">
                <a:solidFill>
                  <a:srgbClr val="C00000"/>
                </a:solidFill>
              </a:rPr>
              <a:t> </a:t>
            </a:r>
            <a:r>
              <a:rPr lang="en-US"/>
              <a:t> Add &lt;&lt;dataAccess&gt;&gt; class in sequence  diagram for </a:t>
            </a:r>
            <a:r>
              <a:rPr lang="en-US" b="1">
                <a:solidFill>
                  <a:schemeClr val="dk2"/>
                </a:solidFill>
              </a:rPr>
              <a:t>Data Access Layer</a:t>
            </a:r>
            <a:br>
              <a:rPr lang="en-US"/>
            </a:br>
            <a:endParaRPr/>
          </a:p>
        </p:txBody>
      </p:sp>
      <p:sp>
        <p:nvSpPr>
          <p:cNvPr id="614" name="Google Shape;614;p4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615" name="Google Shape;615;p4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616" name="Google Shape;616;p4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>
            <a:spLocks noGrp="1"/>
          </p:cNvSpPr>
          <p:nvPr>
            <p:ph type="title"/>
          </p:nvPr>
        </p:nvSpPr>
        <p:spPr>
          <a:xfrm>
            <a:off x="464457" y="304800"/>
            <a:ext cx="8229600" cy="114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C00000"/>
                </a:solidFill>
              </a:rPr>
              <a:t>Step 1:</a:t>
            </a:r>
            <a:r>
              <a:rPr lang="en-US" sz="3600">
                <a:solidFill>
                  <a:srgbClr val="FF0000"/>
                </a:solidFill>
              </a:rPr>
              <a:t> </a:t>
            </a:r>
            <a:r>
              <a:rPr lang="en-US" sz="3600"/>
              <a:t>Add &lt;&lt;boundary&gt;&gt; classes in sequence diagram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622" name="Google Shape;622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3731" y="1447723"/>
            <a:ext cx="3046669" cy="2409973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624" name="Google Shape;624;p4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625" name="Google Shape;625;p4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626" name="Google Shape;62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5600" y="3733800"/>
            <a:ext cx="5999372" cy="261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8"/>
          <p:cNvSpPr/>
          <p:nvPr/>
        </p:nvSpPr>
        <p:spPr>
          <a:xfrm rot="10800000" flipH="1">
            <a:off x="2132260" y="2029433"/>
            <a:ext cx="2316371" cy="1538645"/>
          </a:xfrm>
          <a:prstGeom prst="leftUpArrow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8"/>
          <p:cNvSpPr txBox="1"/>
          <p:nvPr/>
        </p:nvSpPr>
        <p:spPr>
          <a:xfrm>
            <a:off x="5000172" y="1951910"/>
            <a:ext cx="410754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GUI layer has been added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Object construction is also shown by an explicit constructor method invocation.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8"/>
          <p:cNvSpPr txBox="1"/>
          <p:nvPr/>
        </p:nvSpPr>
        <p:spPr>
          <a:xfrm>
            <a:off x="29034" y="6048828"/>
            <a:ext cx="3733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Source: Arlow and Neustadt (2002)</a:t>
            </a: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9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8229600" cy="97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C00000"/>
                </a:solidFill>
              </a:rPr>
              <a:t>Step 2:</a:t>
            </a:r>
            <a:r>
              <a:rPr lang="en-US" sz="3600" b="1">
                <a:solidFill>
                  <a:srgbClr val="FF0000"/>
                </a:solidFill>
              </a:rPr>
              <a:t> </a:t>
            </a:r>
            <a:r>
              <a:rPr lang="en-US" sz="3600"/>
              <a:t>Add &lt;&lt;control&gt;&gt; class in </a:t>
            </a:r>
            <a:br>
              <a:rPr lang="en-US" sz="3600"/>
            </a:br>
            <a:r>
              <a:rPr lang="en-US" sz="3600"/>
              <a:t>sequence diagram  </a:t>
            </a:r>
            <a:endParaRPr/>
          </a:p>
        </p:txBody>
      </p:sp>
      <p:sp>
        <p:nvSpPr>
          <p:cNvPr id="635" name="Google Shape;635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artifact invented by the designer to </a:t>
            </a:r>
            <a:r>
              <a:rPr lang="en-US" b="1">
                <a:solidFill>
                  <a:srgbClr val="C00000"/>
                </a:solidFill>
              </a:rPr>
              <a:t>handle a system function</a:t>
            </a:r>
            <a:r>
              <a:rPr lang="en-US"/>
              <a:t>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Serves as a collection point for incoming messages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Intermediary between the outside world and the internal system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</a:t>
            </a:r>
            <a:r>
              <a:rPr lang="en-US" b="1">
                <a:solidFill>
                  <a:srgbClr val="C00000"/>
                </a:solidFill>
              </a:rPr>
              <a:t>single</a:t>
            </a:r>
            <a:r>
              <a:rPr lang="en-US"/>
              <a:t> use case controller results in </a:t>
            </a:r>
            <a:r>
              <a:rPr lang="en-US" b="1">
                <a:solidFill>
                  <a:srgbClr val="C00000"/>
                </a:solidFill>
              </a:rPr>
              <a:t>low cohesion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Char char="•"/>
            </a:pPr>
            <a:r>
              <a:rPr lang="en-US" b="1">
                <a:solidFill>
                  <a:srgbClr val="C00000"/>
                </a:solidFill>
              </a:rPr>
              <a:t>Several </a:t>
            </a:r>
            <a:r>
              <a:rPr lang="en-US"/>
              <a:t>use case controllers raise coupling but result in </a:t>
            </a:r>
            <a:r>
              <a:rPr lang="en-US" b="1">
                <a:solidFill>
                  <a:srgbClr val="C00000"/>
                </a:solidFill>
              </a:rPr>
              <a:t>high cohesion 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636" name="Google Shape;636;p4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637" name="Google Shape;637;p4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638" name="Google Shape;638;p4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Recap on Design Stage</a:t>
            </a:r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43" name="Google Shape;143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583526"/>
            <a:ext cx="6577145" cy="481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/>
          <p:nvPr/>
        </p:nvSpPr>
        <p:spPr>
          <a:xfrm>
            <a:off x="3690257" y="3276600"/>
            <a:ext cx="2970519" cy="14478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3276601" y="5304972"/>
            <a:ext cx="4419599" cy="7620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C00000"/>
                </a:solidFill>
              </a:rPr>
              <a:t>Step 3:</a:t>
            </a:r>
            <a:r>
              <a:rPr lang="en-US" sz="3600"/>
              <a:t>  Add &lt;&lt;dataAccess&gt;&gt; class in sequence  diagram </a:t>
            </a:r>
            <a:endParaRPr/>
          </a:p>
        </p:txBody>
      </p:sp>
      <p:sp>
        <p:nvSpPr>
          <p:cNvPr id="644" name="Google Shape;644;p5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645" name="Google Shape;645;p5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646" name="Google Shape;646;p5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50" descr="https://1.bp.blogspot.com/-4c2D0TOeewk/UhUXaNUBSlI/AAAAAAAAABM/M4WvmXrtIJ8/s1600/DAO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7688" y="1600200"/>
            <a:ext cx="8048625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0"/>
          <p:cNvSpPr txBox="1"/>
          <p:nvPr/>
        </p:nvSpPr>
        <p:spPr>
          <a:xfrm>
            <a:off x="457200" y="6162675"/>
            <a:ext cx="6858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https://ramj2ee.blogspot.my/2013/08/data-access-object-design-pattern-or.html#.WtrBjIhuaDJ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676400"/>
            <a:ext cx="8382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0"/>
          <p:cNvSpPr txBox="1"/>
          <p:nvPr/>
        </p:nvSpPr>
        <p:spPr>
          <a:xfrm>
            <a:off x="380999" y="3251310"/>
            <a:ext cx="418427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*Note: Example of implementation:</a:t>
            </a:r>
            <a:endParaRPr sz="16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 Cloud database without sql such as Firebase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 JDBC</a:t>
            </a:r>
            <a:endParaRPr sz="16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Example: Sequence Diagram for Telephone Order</a:t>
            </a:r>
            <a:endParaRPr/>
          </a:p>
        </p:txBody>
      </p:sp>
      <p:sp>
        <p:nvSpPr>
          <p:cNvPr id="656" name="Google Shape;656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Define a user controller object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Define a “create” message for new </a:t>
            </a:r>
            <a:r>
              <a:rPr lang="en-US" b="1"/>
              <a:t>Order </a:t>
            </a:r>
            <a:r>
              <a:rPr lang="en-US"/>
              <a:t>objects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Customer object creates the </a:t>
            </a:r>
            <a:r>
              <a:rPr lang="en-US" b="1"/>
              <a:t>Order</a:t>
            </a:r>
            <a:r>
              <a:rPr lang="en-US"/>
              <a:t> object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Define other messages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b="1"/>
              <a:t>addItem, createOrdItem, getDescription, getPrice, updateQty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 source, destination, and navigation visibility for each message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657" name="Google Shape;657;p5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658" name="Google Shape;658;p5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659" name="Google Shape;659;p5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Developing a Multilayer Design for the Telephone Order Scenario  </a:t>
            </a:r>
            <a:endParaRPr/>
          </a:p>
        </p:txBody>
      </p:sp>
      <p:sp>
        <p:nvSpPr>
          <p:cNvPr id="665" name="Google Shape;665;p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Extend one message at a time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 sz="2800" b="1">
                <a:solidFill>
                  <a:srgbClr val="C00000"/>
                </a:solidFill>
              </a:rPr>
              <a:t>View layer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Open Order window and return a Customer object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 sz="2800" b="1">
                <a:solidFill>
                  <a:srgbClr val="C00000"/>
                </a:solidFill>
              </a:rPr>
              <a:t>Data layer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Customer object initializes itself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Add items to an order with a repeating message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Save Order and OrderItem to the database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Update database inventory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 transaction 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666" name="Google Shape;666;p5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667" name="Google Shape;667;p5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668" name="Google Shape;668;p5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674" name="Google Shape;674;p5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675" name="Google Shape;675;p5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676" name="Google Shape;676;p53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-29990"/>
            <a:ext cx="7892143" cy="653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3"/>
          <p:cNvSpPr txBox="1"/>
          <p:nvPr/>
        </p:nvSpPr>
        <p:spPr>
          <a:xfrm>
            <a:off x="54432" y="3048000"/>
            <a:ext cx="185056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diagram with </a:t>
            </a:r>
            <a:r>
              <a:rPr lang="en-US" sz="2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&lt;&lt;control&gt;&gt;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&lt;&lt;entity&gt;&gt;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classes only for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 Order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684" name="Google Shape;684;p5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685" name="Google Shape;685;p54"/>
          <p:cNvSpPr txBox="1"/>
          <p:nvPr/>
        </p:nvSpPr>
        <p:spPr>
          <a:xfrm>
            <a:off x="228600" y="1989138"/>
            <a:ext cx="2241177" cy="280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 order sequence diagram for  </a:t>
            </a:r>
            <a:r>
              <a:rPr lang="en-US" sz="2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newOrder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startOrde</a:t>
            </a: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messages - </a:t>
            </a: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&lt;&lt;boundary&gt;&gt;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&lt;&lt;dataAccess&gt;&gt;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 are added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54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546" y="0"/>
            <a:ext cx="6363854" cy="64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692" name="Google Shape;692;p5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693" name="Google Shape;693;p5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694" name="Google Shape;694;p55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1771" y="-18143"/>
            <a:ext cx="6448295" cy="6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5"/>
          <p:cNvSpPr txBox="1"/>
          <p:nvPr/>
        </p:nvSpPr>
        <p:spPr>
          <a:xfrm>
            <a:off x="228600" y="2133600"/>
            <a:ext cx="219075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 order sequence diagram for </a:t>
            </a:r>
            <a:r>
              <a:rPr lang="en-US" sz="2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newItem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addItem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messages - </a:t>
            </a: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&lt;&lt;boundary&gt;&gt;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&lt;&lt;dataAccess&gt;&gt;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 are added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701" name="Google Shape;701;p5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702" name="Google Shape;702;p5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703" name="Google Shape;703;p56"/>
          <p:cNvSpPr txBox="1"/>
          <p:nvPr/>
        </p:nvSpPr>
        <p:spPr>
          <a:xfrm>
            <a:off x="36288" y="2267837"/>
            <a:ext cx="2119086" cy="3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 order sequence diagram for the final messages (</a:t>
            </a:r>
            <a:r>
              <a:rPr lang="en-US" sz="2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complete Order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makePayment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- </a:t>
            </a: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&lt;&lt;boundary&gt;&gt;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&lt;&lt;dataAccess&gt;&gt;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 are added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p56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8816" y="0"/>
            <a:ext cx="6871034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710" name="Google Shape;710;p5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711" name="Google Shape;711;p5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2" name="Google Shape;712;p57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0"/>
            <a:ext cx="6323013" cy="63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7"/>
          <p:cNvSpPr txBox="1"/>
          <p:nvPr/>
        </p:nvSpPr>
        <p:spPr>
          <a:xfrm>
            <a:off x="153987" y="3038234"/>
            <a:ext cx="2614613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lang="en-US" sz="2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Completed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three-layer design that includes </a:t>
            </a: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&lt;&lt;boundary&gt;&gt;, &lt;&lt;control&gt;&gt;, &lt;&lt;entity&gt;&gt; and &lt;&lt;dataAccess&gt;&gt;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up item availability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scenario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7"/>
          <p:cNvSpPr txBox="1"/>
          <p:nvPr/>
        </p:nvSpPr>
        <p:spPr>
          <a:xfrm>
            <a:off x="153987" y="1688009"/>
            <a:ext cx="2415042" cy="91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Design sequence diagram after the 3 refinement steps</a:t>
            </a:r>
            <a:endParaRPr sz="22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UPDATE DESIGN CLASS DIAGRAM</a:t>
            </a:r>
            <a:endParaRPr/>
          </a:p>
        </p:txBody>
      </p:sp>
      <p:sp>
        <p:nvSpPr>
          <p:cNvPr id="720" name="Google Shape;720;p5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721" name="Google Shape;721;p5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722" name="Google Shape;722;p5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723" name="Google Shape;723;p5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Updating Design Class Diagram</a:t>
            </a:r>
            <a:endParaRPr/>
          </a:p>
        </p:txBody>
      </p:sp>
      <p:sp>
        <p:nvSpPr>
          <p:cNvPr id="729" name="Google Shape;729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Add classes for the </a:t>
            </a:r>
            <a:r>
              <a:rPr lang="en-US" sz="2800" b="1">
                <a:solidFill>
                  <a:srgbClr val="C00000"/>
                </a:solidFill>
              </a:rPr>
              <a:t>view and data access layers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Update classes with </a:t>
            </a:r>
            <a:r>
              <a:rPr lang="en-US" sz="2800" b="1">
                <a:solidFill>
                  <a:srgbClr val="C00000"/>
                </a:solidFill>
              </a:rPr>
              <a:t>method signatures</a:t>
            </a:r>
            <a:r>
              <a:rPr lang="en-US" sz="2800"/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Constructor and get and set methods are optional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case specific methods are required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</a:t>
            </a:r>
            <a:r>
              <a:rPr lang="en-US" sz="2800" b="1">
                <a:solidFill>
                  <a:srgbClr val="C00000"/>
                </a:solidFill>
              </a:rPr>
              <a:t>message</a:t>
            </a:r>
            <a:r>
              <a:rPr lang="en-US" sz="2800"/>
              <a:t> in a sequence diagram </a:t>
            </a:r>
            <a:r>
              <a:rPr lang="en-US" sz="2800" b="1">
                <a:solidFill>
                  <a:srgbClr val="C00000"/>
                </a:solidFill>
              </a:rPr>
              <a:t>requires a method</a:t>
            </a:r>
            <a:r>
              <a:rPr lang="en-US" sz="2800"/>
              <a:t> in the destination object</a:t>
            </a:r>
            <a:endParaRPr/>
          </a:p>
        </p:txBody>
      </p:sp>
      <p:sp>
        <p:nvSpPr>
          <p:cNvPr id="730" name="Google Shape;730;p5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731" name="Google Shape;731;p5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732" name="Google Shape;732;p5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Object-Oriented Design Process</a:t>
            </a:r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Structured object-oriented design processes involve developing a number of </a:t>
            </a:r>
            <a:r>
              <a:rPr lang="en-US" b="1">
                <a:solidFill>
                  <a:srgbClr val="C00000"/>
                </a:solidFill>
              </a:rPr>
              <a:t>different system models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</a:t>
            </a:r>
            <a:r>
              <a:rPr lang="en-US" b="1">
                <a:solidFill>
                  <a:srgbClr val="C00000"/>
                </a:solidFill>
              </a:rPr>
              <a:t>require a lot of effort </a:t>
            </a:r>
            <a:r>
              <a:rPr lang="en-US"/>
              <a:t>for development and maintenance of these models and for </a:t>
            </a:r>
            <a:r>
              <a:rPr lang="en-US" b="1">
                <a:solidFill>
                  <a:srgbClr val="C00000"/>
                </a:solidFill>
              </a:rPr>
              <a:t>small systems</a:t>
            </a:r>
            <a:r>
              <a:rPr lang="en-US"/>
              <a:t>, this </a:t>
            </a:r>
            <a:r>
              <a:rPr lang="en-US" b="1">
                <a:solidFill>
                  <a:srgbClr val="C00000"/>
                </a:solidFill>
              </a:rPr>
              <a:t>may not be cost-effective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However, for </a:t>
            </a:r>
            <a:r>
              <a:rPr lang="en-US" b="1">
                <a:solidFill>
                  <a:srgbClr val="C00000"/>
                </a:solidFill>
              </a:rPr>
              <a:t>large systems </a:t>
            </a:r>
            <a:r>
              <a:rPr lang="en-US"/>
              <a:t>developed by different groups, design models are an important </a:t>
            </a:r>
            <a:r>
              <a:rPr lang="en-US" b="1">
                <a:solidFill>
                  <a:srgbClr val="C00000"/>
                </a:solidFill>
              </a:rPr>
              <a:t>communication mechanism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153" name="Google Shape;153;p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Sequence Diagram vs. Domain Model</a:t>
            </a:r>
            <a:endParaRPr/>
          </a:p>
        </p:txBody>
      </p:sp>
      <p:sp>
        <p:nvSpPr>
          <p:cNvPr id="738" name="Google Shape;738;p6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739" name="Google Shape;739;p6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740" name="Google Shape;740;p60"/>
          <p:cNvSpPr txBox="1">
            <a:spLocks noGrp="1"/>
          </p:cNvSpPr>
          <p:nvPr>
            <p:ph type="sldNum" idx="12"/>
          </p:nvPr>
        </p:nvSpPr>
        <p:spPr>
          <a:xfrm>
            <a:off x="6256876" y="659027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741" name="Google Shape;741;p60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00200"/>
            <a:ext cx="5410200" cy="483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0" descr="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0" y="2743200"/>
            <a:ext cx="4114800" cy="32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Google Shape;743;p60"/>
          <p:cNvCxnSpPr/>
          <p:nvPr/>
        </p:nvCxnSpPr>
        <p:spPr>
          <a:xfrm>
            <a:off x="5334000" y="2438400"/>
            <a:ext cx="2286000" cy="25146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4" name="Google Shape;744;p60"/>
          <p:cNvCxnSpPr/>
          <p:nvPr/>
        </p:nvCxnSpPr>
        <p:spPr>
          <a:xfrm>
            <a:off x="3962400" y="4724400"/>
            <a:ext cx="3733800" cy="6096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5" name="Google Shape;745;p60"/>
          <p:cNvCxnSpPr/>
          <p:nvPr/>
        </p:nvCxnSpPr>
        <p:spPr>
          <a:xfrm>
            <a:off x="2819400" y="3962400"/>
            <a:ext cx="2895600" cy="15240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6" name="Google Shape;746;p60"/>
          <p:cNvCxnSpPr/>
          <p:nvPr/>
        </p:nvCxnSpPr>
        <p:spPr>
          <a:xfrm>
            <a:off x="3276600" y="4419600"/>
            <a:ext cx="441960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Design Class Diagram vs. </a:t>
            </a:r>
            <a:br>
              <a:rPr lang="en-US"/>
            </a:br>
            <a:r>
              <a:rPr lang="en-US"/>
              <a:t>Sequence Diagram</a:t>
            </a:r>
            <a:endParaRPr/>
          </a:p>
        </p:txBody>
      </p:sp>
      <p:sp>
        <p:nvSpPr>
          <p:cNvPr id="753" name="Google Shape;753;p61"/>
          <p:cNvSpPr txBox="1">
            <a:spLocks noGrp="1"/>
          </p:cNvSpPr>
          <p:nvPr>
            <p:ph type="body" idx="1"/>
          </p:nvPr>
        </p:nvSpPr>
        <p:spPr>
          <a:xfrm>
            <a:off x="457200" y="173082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754" name="Google Shape;754;p6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755" name="Google Shape;755;p6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756" name="Google Shape;756;p6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757" name="Google Shape;757;p61" descr="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216476"/>
            <a:ext cx="43434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1" descr="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6476"/>
            <a:ext cx="4572000" cy="54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1"/>
          <p:cNvSpPr/>
          <p:nvPr/>
        </p:nvSpPr>
        <p:spPr>
          <a:xfrm>
            <a:off x="1371600" y="5664651"/>
            <a:ext cx="1600200" cy="609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61"/>
          <p:cNvSpPr/>
          <p:nvPr/>
        </p:nvSpPr>
        <p:spPr>
          <a:xfrm>
            <a:off x="6477000" y="2111826"/>
            <a:ext cx="838200" cy="4267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1" name="Google Shape;761;p61"/>
          <p:cNvCxnSpPr/>
          <p:nvPr/>
        </p:nvCxnSpPr>
        <p:spPr>
          <a:xfrm rot="10800000" flipH="1">
            <a:off x="2590800" y="2514600"/>
            <a:ext cx="3810000" cy="32766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2" name="Google Shape;762;p61"/>
          <p:cNvSpPr/>
          <p:nvPr/>
        </p:nvSpPr>
        <p:spPr>
          <a:xfrm>
            <a:off x="4622800" y="3993807"/>
            <a:ext cx="1752600" cy="853263"/>
          </a:xfrm>
          <a:prstGeom prst="wedgeRoundRectCallout">
            <a:avLst>
              <a:gd name="adj1" fmla="val -20753"/>
              <a:gd name="adj2" fmla="val -93006"/>
              <a:gd name="adj3" fmla="val 16667"/>
            </a:avLst>
          </a:prstGeom>
          <a:solidFill>
            <a:srgbClr val="92CCD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input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5F50-EC52-EF8B-2B49-C267B748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Data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CBB95-4697-3B5A-43FA-D5FBD8A08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Data design </a:t>
            </a:r>
            <a:r>
              <a:rPr lang="en-MY" i="1" dirty="0"/>
              <a:t>“transforms the information domain model created during analysis into the data structures that will be required to implement the software.”</a:t>
            </a:r>
            <a:r>
              <a:rPr lang="en-MY" dirty="0"/>
              <a:t> </a:t>
            </a:r>
          </a:p>
          <a:p>
            <a:endParaRPr lang="en-MY" dirty="0"/>
          </a:p>
          <a:p>
            <a:r>
              <a:rPr lang="en-MY" dirty="0"/>
              <a:t>Take the high-level data model from requirements and refine it into the concrete schema or data structures that the system will use. 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3D3B9-10E3-2A82-A583-67827774B8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2B2FB-5556-7CBE-409B-E9C950A02703}"/>
              </a:ext>
            </a:extLst>
          </p:cNvPr>
          <p:cNvSpPr txBox="1"/>
          <p:nvPr/>
        </p:nvSpPr>
        <p:spPr>
          <a:xfrm>
            <a:off x="457200" y="6208391"/>
            <a:ext cx="2993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/>
              <a:t>https://www.testrail.com/blog/requirements-traceability-matrix/</a:t>
            </a:r>
          </a:p>
        </p:txBody>
      </p:sp>
    </p:spTree>
    <p:extLst>
      <p:ext uri="{BB962C8B-B14F-4D97-AF65-F5344CB8AC3E}">
        <p14:creationId xmlns:p14="http://schemas.microsoft.com/office/powerpoint/2010/main" val="3859359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300E-C051-24C8-91BA-C113D4F1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Data Design is Important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5DCEF-03F5-3FF4-77D1-BAC313AC4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1" y="1600200"/>
            <a:ext cx="8657770" cy="4789714"/>
          </a:xfrm>
        </p:spPr>
        <p:txBody>
          <a:bodyPr>
            <a:normAutofit fontScale="77500" lnSpcReduction="20000"/>
          </a:bodyPr>
          <a:lstStyle/>
          <a:p>
            <a:r>
              <a:rPr lang="en-US" sz="4100" b="1" dirty="0"/>
              <a:t>Structure and Consistency: </a:t>
            </a:r>
          </a:p>
          <a:p>
            <a:pPr marL="114300" indent="0">
              <a:buNone/>
            </a:pPr>
            <a:r>
              <a:rPr lang="en-US" sz="4100" dirty="0"/>
              <a:t>	A single source of truth eliminates ambiguity.</a:t>
            </a:r>
          </a:p>
          <a:p>
            <a:r>
              <a:rPr lang="en-US" sz="4100" b="1" dirty="0"/>
              <a:t>Implementation and Traceability: </a:t>
            </a:r>
          </a:p>
          <a:p>
            <a:pPr marL="114300" indent="0">
              <a:buNone/>
            </a:pPr>
            <a:r>
              <a:rPr lang="en-US" sz="4100" dirty="0"/>
              <a:t>	A clear, traceable path from requirement to 	code.</a:t>
            </a:r>
          </a:p>
          <a:p>
            <a:r>
              <a:rPr lang="en-SG" sz="4100" b="1" dirty="0"/>
              <a:t>Performance and Integrity: </a:t>
            </a:r>
          </a:p>
          <a:p>
            <a:pPr marL="114300" indent="0">
              <a:buNone/>
            </a:pPr>
            <a:r>
              <a:rPr lang="en-SG" sz="4100" dirty="0"/>
              <a:t>	An efficient foundation for a robust system.</a:t>
            </a:r>
          </a:p>
          <a:p>
            <a:r>
              <a:rPr lang="en-US" sz="4100" b="1" dirty="0"/>
              <a:t>Clarity and Alignment: </a:t>
            </a:r>
          </a:p>
          <a:p>
            <a:pPr marL="114300" indent="0">
              <a:buNone/>
            </a:pPr>
            <a:r>
              <a:rPr lang="en-US" sz="4100" b="1" dirty="0"/>
              <a:t>	</a:t>
            </a:r>
            <a:r>
              <a:rPr lang="en-SG" sz="4100" dirty="0"/>
              <a:t>A shared reference that accelerates the 	team.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803E-7C93-7067-E44F-8455BE592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6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F429-1288-0144-31F9-02380A281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F3FE-50C3-2FA4-68DA-11874793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of Data Design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4CB2C-C037-4033-7B3E-EED9A08A0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371" y="1600200"/>
            <a:ext cx="8893629" cy="4525963"/>
          </a:xfrm>
        </p:spPr>
        <p:txBody>
          <a:bodyPr>
            <a:noAutofit/>
          </a:bodyPr>
          <a:lstStyle/>
          <a:p>
            <a:r>
              <a:rPr lang="en-MY" sz="2800" b="1" dirty="0"/>
              <a:t>Identify and Model Key Entities:</a:t>
            </a:r>
            <a:r>
              <a:rPr lang="en-MY" sz="2800" dirty="0"/>
              <a:t> Begin by identifying the key </a:t>
            </a:r>
            <a:r>
              <a:rPr lang="en-MY" sz="2800" b="1" dirty="0"/>
              <a:t>entities</a:t>
            </a:r>
            <a:r>
              <a:rPr lang="en-MY" sz="2800" dirty="0"/>
              <a:t> or data objects in the system from the analysis models. </a:t>
            </a:r>
          </a:p>
          <a:p>
            <a:endParaRPr lang="en-MY" sz="2800" dirty="0"/>
          </a:p>
          <a:p>
            <a:r>
              <a:rPr lang="en-MY" sz="2800" b="1" dirty="0"/>
              <a:t>Define Attributes and Data Types (Data Dictionary):</a:t>
            </a:r>
            <a:r>
              <a:rPr lang="en-MY" sz="2800" dirty="0"/>
              <a:t> For each entity identified, list out its </a:t>
            </a:r>
            <a:r>
              <a:rPr lang="en-MY" sz="2800" b="1" dirty="0"/>
              <a:t>attributes</a:t>
            </a:r>
            <a:r>
              <a:rPr lang="en-MY" sz="2800" dirty="0"/>
              <a:t> and details. This is where you create or update the </a:t>
            </a:r>
            <a:r>
              <a:rPr lang="en-MY" sz="2800" b="1" dirty="0"/>
              <a:t>data dictionary. </a:t>
            </a:r>
            <a:r>
              <a:rPr lang="en-MY" sz="2800" dirty="0"/>
              <a:t>A convenient way to do this is to prepare a table for each entity that includes all attributes.</a:t>
            </a:r>
            <a:endParaRPr lang="en-US" sz="2800" dirty="0"/>
          </a:p>
          <a:p>
            <a:endParaRPr lang="en-SG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38ED1-8914-0E33-3CE0-5519F753C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40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35DE-A43D-CA86-B527-0461EDE15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9744-DF33-A1BA-0AE5-433C7F4B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Entities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3463-B37B-B254-C530-D487013A9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B46FF9-4A6B-FF4D-D9E6-94499327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" y="2436049"/>
            <a:ext cx="9064362" cy="274555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65251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47C3-7EBD-5A75-0F01-36990EE2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SG" dirty="0"/>
              <a:t>Event Management System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AB1E6-36B5-6396-8860-2F04915CD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34A8AD-799E-8856-ED19-49017CC4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3226"/>
            <a:ext cx="7772400" cy="23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1F8E4-FEFA-A2FD-C12E-6C41763DA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5DD5-3FEA-DB99-191D-4A843AC7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FFAF3-33E2-8DF7-8D99-E1298692AF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33B6CE-6704-2C98-AF7A-6B9BADBF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3" y="2235209"/>
            <a:ext cx="8842134" cy="297540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33431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3EF59-EE68-0E10-CF72-967459A25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F72E-AC69-0B02-C7B2-D6B36129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SG" dirty="0"/>
              <a:t>Event Management System (Event Entity)</a:t>
            </a:r>
            <a:r>
              <a:rPr lang="en-US" dirty="0"/>
              <a:t> 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E8A32-27FF-0E47-5DE5-F60054851E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2E1EC4CC-A825-B4CA-C0F1-AC9215B8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55495"/>
            <a:ext cx="7772400" cy="31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229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Traceability Matrix</a:t>
            </a:r>
            <a:endParaRPr/>
          </a:p>
        </p:txBody>
      </p:sp>
      <p:sp>
        <p:nvSpPr>
          <p:cNvPr id="769" name="Google Shape;769;p76"/>
          <p:cNvSpPr txBox="1"/>
          <p:nvPr/>
        </p:nvSpPr>
        <p:spPr>
          <a:xfrm>
            <a:off x="259976" y="1825625"/>
            <a:ext cx="85344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traceability matrix (TM) is a table that maps and traces user requirements with corresponding elements such as: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 Identifier: A unique ID for each requirement. 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Description: A summary of the requirement. 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Artifacts: References to design documents or components that implement the requirement. 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Cases: IDs of test cases designed to verify the requirement. 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Results/Status: The outcome or status of the tests (e.g., pass/fail). 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Defects/Issues: Any issues or defects found during testing, linked back to the requirement.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ensures complete coverage so that all requirements are implemented, tested, and no unnecessary work is done.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OBJECT-ORIENTED DESIGN PRINCIPLES</a:t>
            </a:r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Objective 2:</a:t>
            </a:r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162" name="Google Shape;162;p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Traceability Matrix in Plan-Driven</a:t>
            </a:r>
            <a:endParaRPr/>
          </a:p>
        </p:txBody>
      </p:sp>
      <p:sp>
        <p:nvSpPr>
          <p:cNvPr id="776" name="Google Shape;776;p7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An implementation of traceability matrix in plan-driven is a formal and comprehensive traceability document that is maintained throughout a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It links requirements to design to implementation to testing, and finally to deployment according to the predefined project plan.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Example of Traceability Matrix in Plan-Driven</a:t>
            </a:r>
            <a:endParaRPr/>
          </a:p>
        </p:txBody>
      </p:sp>
      <p:pic>
        <p:nvPicPr>
          <p:cNvPr id="783" name="Google Shape;78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4905" y="2125267"/>
            <a:ext cx="4954190" cy="337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Agile Requirement Traceability Matrix (ARTM)</a:t>
            </a:r>
            <a:endParaRPr/>
          </a:p>
        </p:txBody>
      </p:sp>
      <p:sp>
        <p:nvSpPr>
          <p:cNvPr id="790" name="Google Shape;790;p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The Requirements Traceability Matrix (RTM) is a tool or document commonly used to ensure that all the requirements established for a testing project are mapped to corresponding tests. Think of it as a management framework connecting requirements to design elements, tests, and outcomes. 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791" name="Google Shape;791;p7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sp>
        <p:nvSpPr>
          <p:cNvPr id="792" name="Google Shape;792;p79"/>
          <p:cNvSpPr txBox="1"/>
          <p:nvPr/>
        </p:nvSpPr>
        <p:spPr>
          <a:xfrm>
            <a:off x="457200" y="6208391"/>
            <a:ext cx="29931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https://www.testrail.com/blog/requirements-traceability-matrix/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How to create a Requirements Traceability Matrix</a:t>
            </a:r>
            <a:endParaRPr/>
          </a:p>
        </p:txBody>
      </p:sp>
      <p:sp>
        <p:nvSpPr>
          <p:cNvPr id="799" name="Google Shape;799;p8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lvl="0" indent="-571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3000"/>
              <a:t>Define the project’s scope and objectives</a:t>
            </a:r>
            <a:endParaRPr sz="3000"/>
          </a:p>
          <a:p>
            <a:pPr marL="628650" lvl="0" indent="-571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700"/>
              <a:buFont typeface="Arial"/>
              <a:buAutoNum type="arabicPeriod"/>
            </a:pPr>
            <a:r>
              <a:rPr lang="en-US" sz="3000"/>
              <a:t>Gather and review requirements</a:t>
            </a:r>
            <a:endParaRPr sz="3000"/>
          </a:p>
          <a:p>
            <a:pPr marL="628650" lvl="0" indent="-571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700"/>
              <a:buFont typeface="Arial"/>
              <a:buAutoNum type="arabicPeriod"/>
            </a:pPr>
            <a:r>
              <a:rPr lang="en-US" sz="3000"/>
              <a:t>Establish naming conventions</a:t>
            </a:r>
            <a:endParaRPr sz="3000"/>
          </a:p>
          <a:p>
            <a:pPr marL="628650" lvl="0" indent="-571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700"/>
              <a:buFont typeface="Arial"/>
              <a:buAutoNum type="arabicPeriod"/>
            </a:pPr>
            <a:r>
              <a:rPr lang="en-US" sz="3000"/>
              <a:t>Set up your Requirements Traceability Matrix</a:t>
            </a:r>
            <a:endParaRPr sz="3000"/>
          </a:p>
          <a:p>
            <a:pPr marL="628650" lvl="0" indent="-571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700"/>
              <a:buFont typeface="Arial"/>
              <a:buAutoNum type="arabicPeriod"/>
            </a:pPr>
            <a:r>
              <a:rPr lang="en-US" sz="3000"/>
              <a:t>Fill in the matrix</a:t>
            </a:r>
            <a:endParaRPr sz="3000"/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3000"/>
          </a:p>
          <a:p>
            <a:pPr marL="628650" lvl="0" indent="-400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3000"/>
          </a:p>
          <a:p>
            <a:pPr marL="628650" lvl="0" indent="-400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30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3000"/>
          </a:p>
        </p:txBody>
      </p:sp>
      <p:sp>
        <p:nvSpPr>
          <p:cNvPr id="800" name="Google Shape;800;p8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801" name="Google Shape;801;p80"/>
          <p:cNvSpPr txBox="1"/>
          <p:nvPr/>
        </p:nvSpPr>
        <p:spPr>
          <a:xfrm>
            <a:off x="355600" y="6054502"/>
            <a:ext cx="33329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https://www.testrail.com/blog/requirements-traceability-matrix/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Example: ARTM </a:t>
            </a:r>
            <a:endParaRPr/>
          </a:p>
        </p:txBody>
      </p:sp>
      <p:sp>
        <p:nvSpPr>
          <p:cNvPr id="808" name="Google Shape;808;p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809" name="Google Shape;809;p8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pic>
        <p:nvPicPr>
          <p:cNvPr id="810" name="Google Shape;81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390" y="2300130"/>
            <a:ext cx="6049219" cy="225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An Example</a:t>
            </a:r>
            <a:endParaRPr/>
          </a:p>
        </p:txBody>
      </p:sp>
      <p:sp>
        <p:nvSpPr>
          <p:cNvPr id="817" name="Google Shape;817;p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Login</a:t>
            </a:r>
            <a:endParaRPr/>
          </a:p>
        </p:txBody>
      </p:sp>
      <p:sp>
        <p:nvSpPr>
          <p:cNvPr id="818" name="Google Shape;818;p8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graphicFrame>
        <p:nvGraphicFramePr>
          <p:cNvPr id="819" name="Google Shape;819;p82"/>
          <p:cNvGraphicFramePr/>
          <p:nvPr/>
        </p:nvGraphicFramePr>
        <p:xfrm>
          <a:off x="1148080" y="2529840"/>
          <a:ext cx="7061175" cy="2320400"/>
        </p:xfrm>
        <a:graphic>
          <a:graphicData uri="http://schemas.openxmlformats.org/drawingml/2006/table">
            <a:tbl>
              <a:tblPr>
                <a:noFill/>
                <a:tableStyleId>{ADB2DF2E-3A09-4DF0-A51B-DAE3CE928590}</a:tableStyleId>
              </a:tblPr>
              <a:tblGrid>
                <a:gridCol w="235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Sprint #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71755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Subsystem/Package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71755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User Story ID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2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 1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Login Interface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US001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US002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…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Key Points</a:t>
            </a:r>
            <a:endParaRPr/>
          </a:p>
        </p:txBody>
      </p:sp>
      <p:sp>
        <p:nvSpPr>
          <p:cNvPr id="826" name="Google Shape;826;p62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382000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Object-oriented detailed design is a low level design involves the identification and description of sets of objects that must work together for each use case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Fundamental design principles include encapsulation, object reuse, information hiding, navigation visibility, cohesion, coupling and separation of responsibilities 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Models involved in detailed design from analysis stage are class diagram and sequence diagram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Classes with related resonsibilites should be grouped in a package as a subsystem of the system</a:t>
            </a:r>
            <a:endParaRPr/>
          </a:p>
        </p:txBody>
      </p:sp>
      <p:sp>
        <p:nvSpPr>
          <p:cNvPr id="827" name="Google Shape;827;p6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828" name="Google Shape;828;p6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Engineering</a:t>
            </a:r>
            <a:endParaRPr/>
          </a:p>
        </p:txBody>
      </p:sp>
      <p:sp>
        <p:nvSpPr>
          <p:cNvPr id="829" name="Google Shape;829;p6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Well-Formed Design Class</a:t>
            </a:r>
            <a:endParaRPr/>
          </a:p>
        </p:txBody>
      </p:sp>
      <p:sp>
        <p:nvSpPr>
          <p:cNvPr id="169" name="Google Shape;169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Four minimal characteristics that a design class must have to be considered </a:t>
            </a:r>
            <a:r>
              <a:rPr lang="en-US" b="1">
                <a:solidFill>
                  <a:srgbClr val="C00000"/>
                </a:solidFill>
              </a:rPr>
              <a:t>well-formed</a:t>
            </a:r>
            <a:r>
              <a:rPr lang="en-US"/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 and sufficient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primitive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 cohesion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low coupling</a:t>
            </a:r>
            <a:endParaRPr/>
          </a:p>
        </p:txBody>
      </p:sp>
      <p:sp>
        <p:nvSpPr>
          <p:cNvPr id="170" name="Google Shape;170;p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971550" y="5938838"/>
            <a:ext cx="34480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Source: Arlow and Neustadt (2002)</a:t>
            </a: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2620963"/>
            <a:ext cx="19240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0863" y="2817813"/>
            <a:ext cx="188595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2138" y="4202113"/>
            <a:ext cx="18097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5063" y="4494213"/>
            <a:ext cx="1857375" cy="19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8"/>
          <p:cNvCxnSpPr/>
          <p:nvPr/>
        </p:nvCxnSpPr>
        <p:spPr>
          <a:xfrm>
            <a:off x="3260725" y="4570413"/>
            <a:ext cx="1768475" cy="798512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8"/>
          <p:cNvCxnSpPr/>
          <p:nvPr/>
        </p:nvCxnSpPr>
        <p:spPr>
          <a:xfrm>
            <a:off x="3408363" y="4054475"/>
            <a:ext cx="3552825" cy="515938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Some Fundamental Design Principles…</a:t>
            </a:r>
            <a:endParaRPr/>
          </a:p>
        </p:txBody>
      </p:sp>
      <p:sp>
        <p:nvSpPr>
          <p:cNvPr id="185" name="Google Shape;185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Encapsulation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Each object is a self-contained unit containing both data and program logic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 reuse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Standard objects can be used over and over again within a system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Information hiding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Data associated with an object is not visible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Methods provide access to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3261</Words>
  <Application>Microsoft Office PowerPoint</Application>
  <PresentationFormat>On-screen Show (4:3)</PresentationFormat>
  <Paragraphs>572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Calibri</vt:lpstr>
      <vt:lpstr>Courier New</vt:lpstr>
      <vt:lpstr>Arial</vt:lpstr>
      <vt:lpstr>Libre Baskerville</vt:lpstr>
      <vt:lpstr>Verdana</vt:lpstr>
      <vt:lpstr>Times</vt:lpstr>
      <vt:lpstr>Office Theme</vt:lpstr>
      <vt:lpstr>Custom Design</vt:lpstr>
      <vt:lpstr>Module 7: Object-Oriented Detailed Design</vt:lpstr>
      <vt:lpstr>Objectives</vt:lpstr>
      <vt:lpstr>RELATIONSHIPS AMONG ANALYSIS, DESIGN AND IMPLEMENTATION</vt:lpstr>
      <vt:lpstr>Design and Implementation</vt:lpstr>
      <vt:lpstr>Recap on Design Stage</vt:lpstr>
      <vt:lpstr>Object-Oriented Design Process</vt:lpstr>
      <vt:lpstr>OBJECT-ORIENTED DESIGN PRINCIPLES</vt:lpstr>
      <vt:lpstr>Well-Formed Design Class</vt:lpstr>
      <vt:lpstr>Some Fundamental Design Principles…</vt:lpstr>
      <vt:lpstr>Some Fundamental Design Principles</vt:lpstr>
      <vt:lpstr>Coupling and Cohesion of Subsystems</vt:lpstr>
      <vt:lpstr>Example of a Bad Subsystem Decomposition</vt:lpstr>
      <vt:lpstr>How to Achieve High Cohesion</vt:lpstr>
      <vt:lpstr>How to Achieve Low Coupling</vt:lpstr>
      <vt:lpstr>Comparison</vt:lpstr>
      <vt:lpstr>OBJECT-ORIENTED DESIGN MODELS USING UML</vt:lpstr>
      <vt:lpstr>Design Models Artefacts</vt:lpstr>
      <vt:lpstr>Design Models: UML Diagrams</vt:lpstr>
      <vt:lpstr>Design Models (our focus)</vt:lpstr>
      <vt:lpstr>Object-Oriented Design Models</vt:lpstr>
      <vt:lpstr>DESIGN SUBSYSTEMS: PACKAGE DIAGRAM</vt:lpstr>
      <vt:lpstr>Package Diagram: Structuring the Major Components</vt:lpstr>
      <vt:lpstr>Multilayer Design</vt:lpstr>
      <vt:lpstr>Heuristics to Identify Subsystem</vt:lpstr>
      <vt:lpstr>Example of Design Subsystems:  Combination of Layered (user interface, domain layer and data access layer), Subystems and Components</vt:lpstr>
      <vt:lpstr>Example: Three-Layer Package Diagram for Order-Entry Subsystem</vt:lpstr>
      <vt:lpstr>Example: Order Entry Subsystem and the interaction with other subsystems</vt:lpstr>
      <vt:lpstr>DESIGN CLASSES: CLASS DIAGRAM</vt:lpstr>
      <vt:lpstr>Anatomy of a Design Class</vt:lpstr>
      <vt:lpstr>Analysis vs. Design Class</vt:lpstr>
      <vt:lpstr>Design vs. Implementation</vt:lpstr>
      <vt:lpstr>Design Class Symbols Using Stereotypes</vt:lpstr>
      <vt:lpstr>Standard Stereotypes in Design Models</vt:lpstr>
      <vt:lpstr>Design Class Notation</vt:lpstr>
      <vt:lpstr>Internal Symbols and Example</vt:lpstr>
      <vt:lpstr>Domain Model vs. Design Class Diagram</vt:lpstr>
      <vt:lpstr>Navigation Visibility</vt:lpstr>
      <vt:lpstr>Example of Class Diagram with Navigability</vt:lpstr>
      <vt:lpstr>USE CASE REALIZATIONS: SEQUENCE DIAGRAM</vt:lpstr>
      <vt:lpstr>Interaction Diagrams: Realizing Use Cases and Defining Methods </vt:lpstr>
      <vt:lpstr>Interaction Diagrams: Sequence and Collaboration (will be elaborated in use case realization)</vt:lpstr>
      <vt:lpstr>DEPLOYMENT DIAGRAM (IMPLEMENTATION)</vt:lpstr>
      <vt:lpstr>Example: Deployment Diagram for an Internet Based System</vt:lpstr>
      <vt:lpstr>Component Diagrams vs.  Deployment Diagrams</vt:lpstr>
      <vt:lpstr>USE CASE REALIZATION</vt:lpstr>
      <vt:lpstr>Use Case Realization: Example of a  Complete Design Sequence Diagram </vt:lpstr>
      <vt:lpstr>Steps for Use Case Realization:  Three Refinement Steps</vt:lpstr>
      <vt:lpstr>Step 1: Add &lt;&lt;boundary&gt;&gt; classes in sequence diagram</vt:lpstr>
      <vt:lpstr>Step 2: Add &lt;&lt;control&gt;&gt; class in  sequence diagram  </vt:lpstr>
      <vt:lpstr>Step 3:  Add &lt;&lt;dataAccess&gt;&gt; class in sequence  diagram </vt:lpstr>
      <vt:lpstr>Example: Sequence Diagram for Telephone Order</vt:lpstr>
      <vt:lpstr>Developing a Multilayer Design for the Telephone Order Scenario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DESIGN CLASS DIAGRAM</vt:lpstr>
      <vt:lpstr>Updating Design Class Diagram</vt:lpstr>
      <vt:lpstr>Sequence Diagram vs. Domain Model</vt:lpstr>
      <vt:lpstr>Design Class Diagram vs.  Sequence Diagram</vt:lpstr>
      <vt:lpstr>Data Design</vt:lpstr>
      <vt:lpstr>Why Data Design is Important</vt:lpstr>
      <vt:lpstr>Process of Data Design</vt:lpstr>
      <vt:lpstr>Description of Entities</vt:lpstr>
      <vt:lpstr>Example: Event Management System </vt:lpstr>
      <vt:lpstr>Data Dictionary</vt:lpstr>
      <vt:lpstr>Example: Event Management System (Event Entity) </vt:lpstr>
      <vt:lpstr>Traceability Matrix</vt:lpstr>
      <vt:lpstr>Traceability Matrix in Plan-Driven</vt:lpstr>
      <vt:lpstr>Example of Traceability Matrix in Plan-Driven</vt:lpstr>
      <vt:lpstr>Agile Requirement Traceability Matrix (ARTM)</vt:lpstr>
      <vt:lpstr>How to create a Requirements Traceability Matrix</vt:lpstr>
      <vt:lpstr>Example: ARTM </vt:lpstr>
      <vt:lpstr>An Example</vt:lpstr>
      <vt:lpstr>Key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Referee;Shahida Sulaiman</dc:creator>
  <cp:lastModifiedBy>Muhammad Luqman Mohd Shafie</cp:lastModifiedBy>
  <cp:revision>2</cp:revision>
  <dcterms:created xsi:type="dcterms:W3CDTF">2012-07-30T02:22:03Z</dcterms:created>
  <dcterms:modified xsi:type="dcterms:W3CDTF">2025-12-10T01:49:38Z</dcterms:modified>
</cp:coreProperties>
</file>